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7" r:id="rId2"/>
    <p:sldId id="258" r:id="rId3"/>
    <p:sldId id="353" r:id="rId4"/>
    <p:sldId id="272" r:id="rId5"/>
    <p:sldId id="273" r:id="rId6"/>
    <p:sldId id="275" r:id="rId7"/>
    <p:sldId id="282" r:id="rId8"/>
    <p:sldId id="277" r:id="rId9"/>
    <p:sldId id="276" r:id="rId10"/>
    <p:sldId id="289" r:id="rId11"/>
    <p:sldId id="274" r:id="rId12"/>
    <p:sldId id="290" r:id="rId13"/>
    <p:sldId id="291" r:id="rId14"/>
    <p:sldId id="293" r:id="rId15"/>
    <p:sldId id="294" r:id="rId16"/>
    <p:sldId id="349" r:id="rId17"/>
    <p:sldId id="350" r:id="rId18"/>
    <p:sldId id="295" r:id="rId19"/>
    <p:sldId id="352" r:id="rId20"/>
    <p:sldId id="296" r:id="rId21"/>
    <p:sldId id="297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10" r:id="rId32"/>
    <p:sldId id="311" r:id="rId33"/>
    <p:sldId id="312" r:id="rId34"/>
    <p:sldId id="313" r:id="rId35"/>
    <p:sldId id="340" r:id="rId36"/>
    <p:sldId id="339" r:id="rId37"/>
    <p:sldId id="314" r:id="rId38"/>
    <p:sldId id="331" r:id="rId39"/>
    <p:sldId id="332" r:id="rId40"/>
    <p:sldId id="346" r:id="rId41"/>
    <p:sldId id="315" r:id="rId42"/>
    <p:sldId id="333" r:id="rId43"/>
    <p:sldId id="325" r:id="rId44"/>
    <p:sldId id="341" r:id="rId45"/>
    <p:sldId id="347" r:id="rId46"/>
    <p:sldId id="348" r:id="rId47"/>
    <p:sldId id="318" r:id="rId48"/>
    <p:sldId id="319" r:id="rId49"/>
    <p:sldId id="320" r:id="rId50"/>
    <p:sldId id="321" r:id="rId51"/>
    <p:sldId id="322" r:id="rId52"/>
    <p:sldId id="336" r:id="rId53"/>
    <p:sldId id="259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62"/>
    <p:restoredTop sz="94734"/>
  </p:normalViewPr>
  <p:slideViewPr>
    <p:cSldViewPr snapToGrid="0" snapToObjects="1">
      <p:cViewPr varScale="1">
        <p:scale>
          <a:sx n="134" d="100"/>
          <a:sy n="134" d="100"/>
        </p:scale>
        <p:origin x="28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CEBBC-75A8-C145-8C5C-10EF60DC02DD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7F71DFC-C989-6842-998D-E71691A5FFC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Identify requirements</a:t>
          </a:r>
          <a:endParaRPr lang="en-US" dirty="0"/>
        </a:p>
      </dgm:t>
    </dgm:pt>
    <dgm:pt modelId="{D739E556-6110-A144-9D52-B1CED6295C68}" type="parTrans" cxnId="{12DB193B-972F-F949-B272-A1EF106DE3A9}">
      <dgm:prSet/>
      <dgm:spPr/>
      <dgm:t>
        <a:bodyPr/>
        <a:lstStyle/>
        <a:p>
          <a:endParaRPr lang="en-US"/>
        </a:p>
      </dgm:t>
    </dgm:pt>
    <dgm:pt modelId="{77680C44-DB63-994D-B289-8B31B0AA3F1C}" type="sibTrans" cxnId="{12DB193B-972F-F949-B272-A1EF106DE3A9}">
      <dgm:prSet/>
      <dgm:spPr/>
      <dgm:t>
        <a:bodyPr/>
        <a:lstStyle/>
        <a:p>
          <a:endParaRPr lang="en-US"/>
        </a:p>
      </dgm:t>
    </dgm:pt>
    <dgm:pt modelId="{229EE6A9-0E23-3143-BD4E-DB24DA04290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Modeling</a:t>
          </a:r>
          <a:endParaRPr lang="en-US" dirty="0"/>
        </a:p>
      </dgm:t>
    </dgm:pt>
    <dgm:pt modelId="{097404B3-829A-7340-8920-60E75378BC62}" type="parTrans" cxnId="{0D1B0C1A-98B4-F44F-9BB4-5A85FC137348}">
      <dgm:prSet/>
      <dgm:spPr/>
      <dgm:t>
        <a:bodyPr/>
        <a:lstStyle/>
        <a:p>
          <a:endParaRPr lang="en-US"/>
        </a:p>
      </dgm:t>
    </dgm:pt>
    <dgm:pt modelId="{2935D113-F3EA-2446-8437-71214546E904}" type="sibTrans" cxnId="{0D1B0C1A-98B4-F44F-9BB4-5A85FC137348}">
      <dgm:prSet/>
      <dgm:spPr/>
      <dgm:t>
        <a:bodyPr/>
        <a:lstStyle/>
        <a:p>
          <a:endParaRPr lang="en-US"/>
        </a:p>
      </dgm:t>
    </dgm:pt>
    <dgm:pt modelId="{FCBB5829-4055-2B40-86D6-57C717EDF762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Build &amp; Compose</a:t>
          </a:r>
          <a:endParaRPr lang="en-US" dirty="0"/>
        </a:p>
      </dgm:t>
    </dgm:pt>
    <dgm:pt modelId="{8246F768-838A-2C4B-806E-D9DB44A611F0}" type="parTrans" cxnId="{99023F8A-FEEA-5248-BA6D-A4E0FFEB7E40}">
      <dgm:prSet/>
      <dgm:spPr/>
      <dgm:t>
        <a:bodyPr/>
        <a:lstStyle/>
        <a:p>
          <a:endParaRPr lang="en-US"/>
        </a:p>
      </dgm:t>
    </dgm:pt>
    <dgm:pt modelId="{2B6B3040-601F-0F42-9E6A-D576F24F957A}" type="sibTrans" cxnId="{99023F8A-FEEA-5248-BA6D-A4E0FFEB7E40}">
      <dgm:prSet/>
      <dgm:spPr/>
      <dgm:t>
        <a:bodyPr/>
        <a:lstStyle/>
        <a:p>
          <a:endParaRPr lang="en-US"/>
        </a:p>
      </dgm:t>
    </dgm:pt>
    <dgm:pt modelId="{C6A5253F-09B4-5041-981D-786157C0E1D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Publish &amp; Provision</a:t>
          </a:r>
          <a:endParaRPr lang="en-US" dirty="0"/>
        </a:p>
      </dgm:t>
    </dgm:pt>
    <dgm:pt modelId="{5BC1B727-762E-B445-9408-4930AF1688E8}" type="parTrans" cxnId="{17925F7C-745E-014A-AB6C-B66AB345E9D8}">
      <dgm:prSet/>
      <dgm:spPr/>
      <dgm:t>
        <a:bodyPr/>
        <a:lstStyle/>
        <a:p>
          <a:endParaRPr lang="en-US"/>
        </a:p>
      </dgm:t>
    </dgm:pt>
    <dgm:pt modelId="{D2648A35-789D-C84D-ABB9-CEB422EBE7B6}" type="sibTrans" cxnId="{17925F7C-745E-014A-AB6C-B66AB345E9D8}">
      <dgm:prSet/>
      <dgm:spPr/>
      <dgm:t>
        <a:bodyPr/>
        <a:lstStyle/>
        <a:p>
          <a:endParaRPr lang="en-US"/>
        </a:p>
      </dgm:t>
    </dgm:pt>
    <dgm:pt modelId="{3E7EACF6-8A53-444D-AD99-1C6301B37C6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Integrate &amp; Deploy</a:t>
          </a:r>
          <a:endParaRPr lang="en-US" dirty="0"/>
        </a:p>
      </dgm:t>
    </dgm:pt>
    <dgm:pt modelId="{A4840620-E7F8-1B4A-82E8-C30DB2E52088}" type="parTrans" cxnId="{59A8494C-FCFC-8643-B17C-4462015346D7}">
      <dgm:prSet/>
      <dgm:spPr/>
      <dgm:t>
        <a:bodyPr/>
        <a:lstStyle/>
        <a:p>
          <a:endParaRPr lang="en-US"/>
        </a:p>
      </dgm:t>
    </dgm:pt>
    <dgm:pt modelId="{741C3A64-7ECB-0A4F-A0FA-C712D76C327A}" type="sibTrans" cxnId="{59A8494C-FCFC-8643-B17C-4462015346D7}">
      <dgm:prSet/>
      <dgm:spPr/>
      <dgm:t>
        <a:bodyPr/>
        <a:lstStyle/>
        <a:p>
          <a:endParaRPr lang="en-US"/>
        </a:p>
      </dgm:t>
    </dgm:pt>
    <dgm:pt modelId="{0CF43D38-E91E-2D4C-ACC8-2484D34DB541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Secure &amp; Manage</a:t>
          </a:r>
          <a:endParaRPr lang="en-US" dirty="0"/>
        </a:p>
      </dgm:t>
    </dgm:pt>
    <dgm:pt modelId="{90AB367F-C316-784F-919A-98737DDE67EC}" type="parTrans" cxnId="{43610933-0A07-9C48-A957-094141863012}">
      <dgm:prSet/>
      <dgm:spPr/>
      <dgm:t>
        <a:bodyPr/>
        <a:lstStyle/>
        <a:p>
          <a:endParaRPr lang="en-US"/>
        </a:p>
      </dgm:t>
    </dgm:pt>
    <dgm:pt modelId="{639AA79A-0A3B-C943-9884-D584EFBD0913}" type="sibTrans" cxnId="{43610933-0A07-9C48-A957-094141863012}">
      <dgm:prSet/>
      <dgm:spPr/>
      <dgm:t>
        <a:bodyPr/>
        <a:lstStyle/>
        <a:p>
          <a:endParaRPr lang="en-US"/>
        </a:p>
      </dgm:t>
    </dgm:pt>
    <dgm:pt modelId="{A8587602-737D-B346-B10D-3F2B5D0B8F9D}" type="pres">
      <dgm:prSet presAssocID="{66ACEBBC-75A8-C145-8C5C-10EF60DC02DD}" presName="Name0" presStyleCnt="0">
        <dgm:presLayoutVars>
          <dgm:dir/>
          <dgm:resizeHandles val="exact"/>
        </dgm:presLayoutVars>
      </dgm:prSet>
      <dgm:spPr/>
    </dgm:pt>
    <dgm:pt modelId="{FB7433DD-4184-B946-91F8-2F78161EED27}" type="pres">
      <dgm:prSet presAssocID="{87F71DFC-C989-6842-998D-E71691A5FFC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662CF1-3F40-094A-AE1E-1436A2C325B5}" type="pres">
      <dgm:prSet presAssocID="{77680C44-DB63-994D-B289-8B31B0AA3F1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E7D05478-14AF-494B-A71B-4B46FC412210}" type="pres">
      <dgm:prSet presAssocID="{77680C44-DB63-994D-B289-8B31B0AA3F1C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B2A45DA-8408-EE4F-B2E2-93AD1F4E9D45}" type="pres">
      <dgm:prSet presAssocID="{229EE6A9-0E23-3143-BD4E-DB24DA042900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D1868-2DED-A34A-85F6-FAB33C66AA74}" type="pres">
      <dgm:prSet presAssocID="{2935D113-F3EA-2446-8437-71214546E904}" presName="sibTrans" presStyleLbl="sibTrans2D1" presStyleIdx="1" presStyleCnt="5"/>
      <dgm:spPr/>
      <dgm:t>
        <a:bodyPr/>
        <a:lstStyle/>
        <a:p>
          <a:endParaRPr lang="en-US"/>
        </a:p>
      </dgm:t>
    </dgm:pt>
    <dgm:pt modelId="{BA8EE73C-3772-DB45-B237-2548C34AAF74}" type="pres">
      <dgm:prSet presAssocID="{2935D113-F3EA-2446-8437-71214546E904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316BA55-E4D4-5A43-939D-E4443E154071}" type="pres">
      <dgm:prSet presAssocID="{FCBB5829-4055-2B40-86D6-57C717EDF76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A3177-4496-DA4D-BA28-BF46D94CB67C}" type="pres">
      <dgm:prSet presAssocID="{2B6B3040-601F-0F42-9E6A-D576F24F957A}" presName="sibTrans" presStyleLbl="sibTrans2D1" presStyleIdx="2" presStyleCnt="5"/>
      <dgm:spPr/>
      <dgm:t>
        <a:bodyPr/>
        <a:lstStyle/>
        <a:p>
          <a:endParaRPr lang="en-US"/>
        </a:p>
      </dgm:t>
    </dgm:pt>
    <dgm:pt modelId="{BEDB32F3-2421-7C46-A970-238F27F2ED0D}" type="pres">
      <dgm:prSet presAssocID="{2B6B3040-601F-0F42-9E6A-D576F24F957A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8937EB1E-99FF-FD4C-BA31-1437494B88D3}" type="pres">
      <dgm:prSet presAssocID="{C6A5253F-09B4-5041-981D-786157C0E1D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2A207-B051-3B48-8AF8-FED7C583FA96}" type="pres">
      <dgm:prSet presAssocID="{D2648A35-789D-C84D-ABB9-CEB422EBE7B6}" presName="sibTrans" presStyleLbl="sibTrans2D1" presStyleIdx="3" presStyleCnt="5"/>
      <dgm:spPr/>
      <dgm:t>
        <a:bodyPr/>
        <a:lstStyle/>
        <a:p>
          <a:endParaRPr lang="en-US"/>
        </a:p>
      </dgm:t>
    </dgm:pt>
    <dgm:pt modelId="{BA3179EA-B0AF-874E-BD17-5193D3C3565A}" type="pres">
      <dgm:prSet presAssocID="{D2648A35-789D-C84D-ABB9-CEB422EBE7B6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57BB370F-369A-D44A-BD97-51DC7985753E}" type="pres">
      <dgm:prSet presAssocID="{3E7EACF6-8A53-444D-AD99-1C6301B37C6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2EE73-B0A5-9549-981E-092A9EE69CB7}" type="pres">
      <dgm:prSet presAssocID="{741C3A64-7ECB-0A4F-A0FA-C712D76C327A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5D1C777-D3A5-3447-8FA2-1C53334811D4}" type="pres">
      <dgm:prSet presAssocID="{741C3A64-7ECB-0A4F-A0FA-C712D76C327A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EE59D7E4-E8DF-6042-9071-05670CE83325}" type="pres">
      <dgm:prSet presAssocID="{0CF43D38-E91E-2D4C-ACC8-2484D34DB54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11A147-92A9-E44A-9C1C-24E14A990534}" type="presOf" srcId="{FCBB5829-4055-2B40-86D6-57C717EDF762}" destId="{7316BA55-E4D4-5A43-939D-E4443E154071}" srcOrd="0" destOrd="0" presId="urn:microsoft.com/office/officeart/2005/8/layout/process1"/>
    <dgm:cxn modelId="{99023F8A-FEEA-5248-BA6D-A4E0FFEB7E40}" srcId="{66ACEBBC-75A8-C145-8C5C-10EF60DC02DD}" destId="{FCBB5829-4055-2B40-86D6-57C717EDF762}" srcOrd="2" destOrd="0" parTransId="{8246F768-838A-2C4B-806E-D9DB44A611F0}" sibTransId="{2B6B3040-601F-0F42-9E6A-D576F24F957A}"/>
    <dgm:cxn modelId="{A5353209-3052-3142-85B4-D5741D2D27D0}" type="presOf" srcId="{741C3A64-7ECB-0A4F-A0FA-C712D76C327A}" destId="{00A2EE73-B0A5-9549-981E-092A9EE69CB7}" srcOrd="0" destOrd="0" presId="urn:microsoft.com/office/officeart/2005/8/layout/process1"/>
    <dgm:cxn modelId="{44E1B7BB-E715-3943-9547-35D1A8188ED5}" type="presOf" srcId="{77680C44-DB63-994D-B289-8B31B0AA3F1C}" destId="{0B662CF1-3F40-094A-AE1E-1436A2C325B5}" srcOrd="0" destOrd="0" presId="urn:microsoft.com/office/officeart/2005/8/layout/process1"/>
    <dgm:cxn modelId="{0D1B0C1A-98B4-F44F-9BB4-5A85FC137348}" srcId="{66ACEBBC-75A8-C145-8C5C-10EF60DC02DD}" destId="{229EE6A9-0E23-3143-BD4E-DB24DA042900}" srcOrd="1" destOrd="0" parTransId="{097404B3-829A-7340-8920-60E75378BC62}" sibTransId="{2935D113-F3EA-2446-8437-71214546E904}"/>
    <dgm:cxn modelId="{CB7E5D97-18D3-6D4F-A8AD-06EEE34DF111}" type="presOf" srcId="{0CF43D38-E91E-2D4C-ACC8-2484D34DB541}" destId="{EE59D7E4-E8DF-6042-9071-05670CE83325}" srcOrd="0" destOrd="0" presId="urn:microsoft.com/office/officeart/2005/8/layout/process1"/>
    <dgm:cxn modelId="{C7EAA585-2E09-6543-9259-2D7A5206B9DA}" type="presOf" srcId="{3E7EACF6-8A53-444D-AD99-1C6301B37C6D}" destId="{57BB370F-369A-D44A-BD97-51DC7985753E}" srcOrd="0" destOrd="0" presId="urn:microsoft.com/office/officeart/2005/8/layout/process1"/>
    <dgm:cxn modelId="{50C19BB9-0875-C445-9DEA-31D50C5796F4}" type="presOf" srcId="{87F71DFC-C989-6842-998D-E71691A5FFCD}" destId="{FB7433DD-4184-B946-91F8-2F78161EED27}" srcOrd="0" destOrd="0" presId="urn:microsoft.com/office/officeart/2005/8/layout/process1"/>
    <dgm:cxn modelId="{12DB193B-972F-F949-B272-A1EF106DE3A9}" srcId="{66ACEBBC-75A8-C145-8C5C-10EF60DC02DD}" destId="{87F71DFC-C989-6842-998D-E71691A5FFCD}" srcOrd="0" destOrd="0" parTransId="{D739E556-6110-A144-9D52-B1CED6295C68}" sibTransId="{77680C44-DB63-994D-B289-8B31B0AA3F1C}"/>
    <dgm:cxn modelId="{BB4ABAFB-849B-4045-BF8B-15F03349A7FE}" type="presOf" srcId="{2935D113-F3EA-2446-8437-71214546E904}" destId="{099D1868-2DED-A34A-85F6-FAB33C66AA74}" srcOrd="0" destOrd="0" presId="urn:microsoft.com/office/officeart/2005/8/layout/process1"/>
    <dgm:cxn modelId="{7CBB2299-EB20-864F-BA75-3C467863829F}" type="presOf" srcId="{66ACEBBC-75A8-C145-8C5C-10EF60DC02DD}" destId="{A8587602-737D-B346-B10D-3F2B5D0B8F9D}" srcOrd="0" destOrd="0" presId="urn:microsoft.com/office/officeart/2005/8/layout/process1"/>
    <dgm:cxn modelId="{A19BECA4-ED26-0E4E-A701-59E6259AE72A}" type="presOf" srcId="{D2648A35-789D-C84D-ABB9-CEB422EBE7B6}" destId="{BA3179EA-B0AF-874E-BD17-5193D3C3565A}" srcOrd="1" destOrd="0" presId="urn:microsoft.com/office/officeart/2005/8/layout/process1"/>
    <dgm:cxn modelId="{43610933-0A07-9C48-A957-094141863012}" srcId="{66ACEBBC-75A8-C145-8C5C-10EF60DC02DD}" destId="{0CF43D38-E91E-2D4C-ACC8-2484D34DB541}" srcOrd="5" destOrd="0" parTransId="{90AB367F-C316-784F-919A-98737DDE67EC}" sibTransId="{639AA79A-0A3B-C943-9884-D584EFBD0913}"/>
    <dgm:cxn modelId="{00D9B69C-1C7C-A948-9745-DDC1029DAEDD}" type="presOf" srcId="{77680C44-DB63-994D-B289-8B31B0AA3F1C}" destId="{E7D05478-14AF-494B-A71B-4B46FC412210}" srcOrd="1" destOrd="0" presId="urn:microsoft.com/office/officeart/2005/8/layout/process1"/>
    <dgm:cxn modelId="{4F333521-2962-B945-B320-6AF55D73BA8C}" type="presOf" srcId="{2B6B3040-601F-0F42-9E6A-D576F24F957A}" destId="{BEDB32F3-2421-7C46-A970-238F27F2ED0D}" srcOrd="1" destOrd="0" presId="urn:microsoft.com/office/officeart/2005/8/layout/process1"/>
    <dgm:cxn modelId="{F6634588-8401-C644-80A9-90E59679B134}" type="presOf" srcId="{229EE6A9-0E23-3143-BD4E-DB24DA042900}" destId="{5B2A45DA-8408-EE4F-B2E2-93AD1F4E9D45}" srcOrd="0" destOrd="0" presId="urn:microsoft.com/office/officeart/2005/8/layout/process1"/>
    <dgm:cxn modelId="{59A8494C-FCFC-8643-B17C-4462015346D7}" srcId="{66ACEBBC-75A8-C145-8C5C-10EF60DC02DD}" destId="{3E7EACF6-8A53-444D-AD99-1C6301B37C6D}" srcOrd="4" destOrd="0" parTransId="{A4840620-E7F8-1B4A-82E8-C30DB2E52088}" sibTransId="{741C3A64-7ECB-0A4F-A0FA-C712D76C327A}"/>
    <dgm:cxn modelId="{155D9D56-CC08-C948-B799-4D72649E98F9}" type="presOf" srcId="{2935D113-F3EA-2446-8437-71214546E904}" destId="{BA8EE73C-3772-DB45-B237-2548C34AAF74}" srcOrd="1" destOrd="0" presId="urn:microsoft.com/office/officeart/2005/8/layout/process1"/>
    <dgm:cxn modelId="{10D403A7-BE22-D548-A5B5-A47BCA81A964}" type="presOf" srcId="{741C3A64-7ECB-0A4F-A0FA-C712D76C327A}" destId="{A5D1C777-D3A5-3447-8FA2-1C53334811D4}" srcOrd="1" destOrd="0" presId="urn:microsoft.com/office/officeart/2005/8/layout/process1"/>
    <dgm:cxn modelId="{1A42018E-A31D-E848-8684-E130178AD567}" type="presOf" srcId="{2B6B3040-601F-0F42-9E6A-D576F24F957A}" destId="{A7EA3177-4496-DA4D-BA28-BF46D94CB67C}" srcOrd="0" destOrd="0" presId="urn:microsoft.com/office/officeart/2005/8/layout/process1"/>
    <dgm:cxn modelId="{973D9655-AEA8-A74C-824D-7302BDF241F1}" type="presOf" srcId="{D2648A35-789D-C84D-ABB9-CEB422EBE7B6}" destId="{73C2A207-B051-3B48-8AF8-FED7C583FA96}" srcOrd="0" destOrd="0" presId="urn:microsoft.com/office/officeart/2005/8/layout/process1"/>
    <dgm:cxn modelId="{A3CE7333-4163-3B4D-8CF2-0D7F7094A7BD}" type="presOf" srcId="{C6A5253F-09B4-5041-981D-786157C0E1DF}" destId="{8937EB1E-99FF-FD4C-BA31-1437494B88D3}" srcOrd="0" destOrd="0" presId="urn:microsoft.com/office/officeart/2005/8/layout/process1"/>
    <dgm:cxn modelId="{17925F7C-745E-014A-AB6C-B66AB345E9D8}" srcId="{66ACEBBC-75A8-C145-8C5C-10EF60DC02DD}" destId="{C6A5253F-09B4-5041-981D-786157C0E1DF}" srcOrd="3" destOrd="0" parTransId="{5BC1B727-762E-B445-9408-4930AF1688E8}" sibTransId="{D2648A35-789D-C84D-ABB9-CEB422EBE7B6}"/>
    <dgm:cxn modelId="{EEC196DD-90A6-9A41-94CA-0A32712CD6CF}" type="presParOf" srcId="{A8587602-737D-B346-B10D-3F2B5D0B8F9D}" destId="{FB7433DD-4184-B946-91F8-2F78161EED27}" srcOrd="0" destOrd="0" presId="urn:microsoft.com/office/officeart/2005/8/layout/process1"/>
    <dgm:cxn modelId="{83B7D4AB-FCE2-D941-93A8-66B7926C302E}" type="presParOf" srcId="{A8587602-737D-B346-B10D-3F2B5D0B8F9D}" destId="{0B662CF1-3F40-094A-AE1E-1436A2C325B5}" srcOrd="1" destOrd="0" presId="urn:microsoft.com/office/officeart/2005/8/layout/process1"/>
    <dgm:cxn modelId="{E225A399-17D6-124C-98A0-3591C08B16A8}" type="presParOf" srcId="{0B662CF1-3F40-094A-AE1E-1436A2C325B5}" destId="{E7D05478-14AF-494B-A71B-4B46FC412210}" srcOrd="0" destOrd="0" presId="urn:microsoft.com/office/officeart/2005/8/layout/process1"/>
    <dgm:cxn modelId="{25B7717D-27D3-6641-8D75-A6E12152DF20}" type="presParOf" srcId="{A8587602-737D-B346-B10D-3F2B5D0B8F9D}" destId="{5B2A45DA-8408-EE4F-B2E2-93AD1F4E9D45}" srcOrd="2" destOrd="0" presId="urn:microsoft.com/office/officeart/2005/8/layout/process1"/>
    <dgm:cxn modelId="{3C072F5D-350C-2846-94FC-CE6AE173AE9E}" type="presParOf" srcId="{A8587602-737D-B346-B10D-3F2B5D0B8F9D}" destId="{099D1868-2DED-A34A-85F6-FAB33C66AA74}" srcOrd="3" destOrd="0" presId="urn:microsoft.com/office/officeart/2005/8/layout/process1"/>
    <dgm:cxn modelId="{778E2650-C280-E044-85B8-F97C6B8E57DA}" type="presParOf" srcId="{099D1868-2DED-A34A-85F6-FAB33C66AA74}" destId="{BA8EE73C-3772-DB45-B237-2548C34AAF74}" srcOrd="0" destOrd="0" presId="urn:microsoft.com/office/officeart/2005/8/layout/process1"/>
    <dgm:cxn modelId="{341DFD5F-F1EE-D546-962A-DD92AD3887C1}" type="presParOf" srcId="{A8587602-737D-B346-B10D-3F2B5D0B8F9D}" destId="{7316BA55-E4D4-5A43-939D-E4443E154071}" srcOrd="4" destOrd="0" presId="urn:microsoft.com/office/officeart/2005/8/layout/process1"/>
    <dgm:cxn modelId="{1F5D5D67-3879-4849-A7E0-964D181BA606}" type="presParOf" srcId="{A8587602-737D-B346-B10D-3F2B5D0B8F9D}" destId="{A7EA3177-4496-DA4D-BA28-BF46D94CB67C}" srcOrd="5" destOrd="0" presId="urn:microsoft.com/office/officeart/2005/8/layout/process1"/>
    <dgm:cxn modelId="{14ADE1E1-1F78-1F4E-926F-C404266D6769}" type="presParOf" srcId="{A7EA3177-4496-DA4D-BA28-BF46D94CB67C}" destId="{BEDB32F3-2421-7C46-A970-238F27F2ED0D}" srcOrd="0" destOrd="0" presId="urn:microsoft.com/office/officeart/2005/8/layout/process1"/>
    <dgm:cxn modelId="{A58E8DC8-F72F-C841-903F-B27DEDBC0F6C}" type="presParOf" srcId="{A8587602-737D-B346-B10D-3F2B5D0B8F9D}" destId="{8937EB1E-99FF-FD4C-BA31-1437494B88D3}" srcOrd="6" destOrd="0" presId="urn:microsoft.com/office/officeart/2005/8/layout/process1"/>
    <dgm:cxn modelId="{FE2E27FB-1521-EB4C-B7FD-E3E0C6313C18}" type="presParOf" srcId="{A8587602-737D-B346-B10D-3F2B5D0B8F9D}" destId="{73C2A207-B051-3B48-8AF8-FED7C583FA96}" srcOrd="7" destOrd="0" presId="urn:microsoft.com/office/officeart/2005/8/layout/process1"/>
    <dgm:cxn modelId="{E2807B34-19DE-3E40-89D4-59872744C262}" type="presParOf" srcId="{73C2A207-B051-3B48-8AF8-FED7C583FA96}" destId="{BA3179EA-B0AF-874E-BD17-5193D3C3565A}" srcOrd="0" destOrd="0" presId="urn:microsoft.com/office/officeart/2005/8/layout/process1"/>
    <dgm:cxn modelId="{CE668173-D0E4-D84C-9B32-878DF6691032}" type="presParOf" srcId="{A8587602-737D-B346-B10D-3F2B5D0B8F9D}" destId="{57BB370F-369A-D44A-BD97-51DC7985753E}" srcOrd="8" destOrd="0" presId="urn:microsoft.com/office/officeart/2005/8/layout/process1"/>
    <dgm:cxn modelId="{CF5E9D08-C392-A449-9733-ADF6BB733FED}" type="presParOf" srcId="{A8587602-737D-B346-B10D-3F2B5D0B8F9D}" destId="{00A2EE73-B0A5-9549-981E-092A9EE69CB7}" srcOrd="9" destOrd="0" presId="urn:microsoft.com/office/officeart/2005/8/layout/process1"/>
    <dgm:cxn modelId="{AE2F566F-DA33-BF4C-8D01-DA71D4CF6675}" type="presParOf" srcId="{00A2EE73-B0A5-9549-981E-092A9EE69CB7}" destId="{A5D1C777-D3A5-3447-8FA2-1C53334811D4}" srcOrd="0" destOrd="0" presId="urn:microsoft.com/office/officeart/2005/8/layout/process1"/>
    <dgm:cxn modelId="{5058A32B-0475-6D4A-867A-503580744575}" type="presParOf" srcId="{A8587602-737D-B346-B10D-3F2B5D0B8F9D}" destId="{EE59D7E4-E8DF-6042-9071-05670CE83325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433DD-4184-B946-91F8-2F78161EED27}">
      <dsp:nvSpPr>
        <dsp:cNvPr id="0" name=""/>
        <dsp:cNvSpPr/>
      </dsp:nvSpPr>
      <dsp:spPr>
        <a:xfrm>
          <a:off x="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Identify requirements</a:t>
          </a:r>
          <a:endParaRPr lang="en-US" sz="1200" kern="1200" dirty="0"/>
        </a:p>
      </dsp:txBody>
      <dsp:txXfrm>
        <a:off x="17758" y="1059581"/>
        <a:ext cx="974984" cy="570784"/>
      </dsp:txXfrm>
    </dsp:sp>
    <dsp:sp modelId="{0B662CF1-3F40-094A-AE1E-1436A2C325B5}">
      <dsp:nvSpPr>
        <dsp:cNvPr id="0" name=""/>
        <dsp:cNvSpPr/>
      </dsp:nvSpPr>
      <dsp:spPr>
        <a:xfrm>
          <a:off x="1111549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111549" y="1269792"/>
        <a:ext cx="149958" cy="150362"/>
      </dsp:txXfrm>
    </dsp:sp>
    <dsp:sp modelId="{5B2A45DA-8408-EE4F-B2E2-93AD1F4E9D45}">
      <dsp:nvSpPr>
        <dsp:cNvPr id="0" name=""/>
        <dsp:cNvSpPr/>
      </dsp:nvSpPr>
      <dsp:spPr>
        <a:xfrm>
          <a:off x="14146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Modeling</a:t>
          </a:r>
          <a:endParaRPr lang="en-US" sz="1200" kern="1200" dirty="0"/>
        </a:p>
      </dsp:txBody>
      <dsp:txXfrm>
        <a:off x="1432457" y="1059581"/>
        <a:ext cx="974984" cy="570784"/>
      </dsp:txXfrm>
    </dsp:sp>
    <dsp:sp modelId="{099D1868-2DED-A34A-85F6-FAB33C66AA74}">
      <dsp:nvSpPr>
        <dsp:cNvPr id="0" name=""/>
        <dsp:cNvSpPr/>
      </dsp:nvSpPr>
      <dsp:spPr>
        <a:xfrm>
          <a:off x="25262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526249" y="1269792"/>
        <a:ext cx="149958" cy="150362"/>
      </dsp:txXfrm>
    </dsp:sp>
    <dsp:sp modelId="{7316BA55-E4D4-5A43-939D-E4443E154071}">
      <dsp:nvSpPr>
        <dsp:cNvPr id="0" name=""/>
        <dsp:cNvSpPr/>
      </dsp:nvSpPr>
      <dsp:spPr>
        <a:xfrm>
          <a:off x="28293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Build &amp; Compose</a:t>
          </a:r>
          <a:endParaRPr lang="en-US" sz="1200" kern="1200" dirty="0"/>
        </a:p>
      </dsp:txBody>
      <dsp:txXfrm>
        <a:off x="2847157" y="1059581"/>
        <a:ext cx="974984" cy="570784"/>
      </dsp:txXfrm>
    </dsp:sp>
    <dsp:sp modelId="{A7EA3177-4496-DA4D-BA28-BF46D94CB67C}">
      <dsp:nvSpPr>
        <dsp:cNvPr id="0" name=""/>
        <dsp:cNvSpPr/>
      </dsp:nvSpPr>
      <dsp:spPr>
        <a:xfrm>
          <a:off x="39409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940949" y="1269792"/>
        <a:ext cx="149958" cy="150362"/>
      </dsp:txXfrm>
    </dsp:sp>
    <dsp:sp modelId="{8937EB1E-99FF-FD4C-BA31-1437494B88D3}">
      <dsp:nvSpPr>
        <dsp:cNvPr id="0" name=""/>
        <dsp:cNvSpPr/>
      </dsp:nvSpPr>
      <dsp:spPr>
        <a:xfrm>
          <a:off x="42440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Publish &amp; Provision</a:t>
          </a:r>
          <a:endParaRPr lang="en-US" sz="1200" kern="1200" dirty="0"/>
        </a:p>
      </dsp:txBody>
      <dsp:txXfrm>
        <a:off x="4261857" y="1059581"/>
        <a:ext cx="974984" cy="570784"/>
      </dsp:txXfrm>
    </dsp:sp>
    <dsp:sp modelId="{73C2A207-B051-3B48-8AF8-FED7C583FA96}">
      <dsp:nvSpPr>
        <dsp:cNvPr id="0" name=""/>
        <dsp:cNvSpPr/>
      </dsp:nvSpPr>
      <dsp:spPr>
        <a:xfrm>
          <a:off x="53556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355650" y="1269792"/>
        <a:ext cx="149958" cy="150362"/>
      </dsp:txXfrm>
    </dsp:sp>
    <dsp:sp modelId="{57BB370F-369A-D44A-BD97-51DC7985753E}">
      <dsp:nvSpPr>
        <dsp:cNvPr id="0" name=""/>
        <dsp:cNvSpPr/>
      </dsp:nvSpPr>
      <dsp:spPr>
        <a:xfrm>
          <a:off x="56587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Integrate &amp; Deploy</a:t>
          </a:r>
          <a:endParaRPr lang="en-US" sz="1200" kern="1200" dirty="0"/>
        </a:p>
      </dsp:txBody>
      <dsp:txXfrm>
        <a:off x="5676557" y="1059581"/>
        <a:ext cx="974984" cy="570784"/>
      </dsp:txXfrm>
    </dsp:sp>
    <dsp:sp modelId="{00A2EE73-B0A5-9549-981E-092A9EE69CB7}">
      <dsp:nvSpPr>
        <dsp:cNvPr id="0" name=""/>
        <dsp:cNvSpPr/>
      </dsp:nvSpPr>
      <dsp:spPr>
        <a:xfrm>
          <a:off x="67703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6770350" y="1269792"/>
        <a:ext cx="149958" cy="150362"/>
      </dsp:txXfrm>
    </dsp:sp>
    <dsp:sp modelId="{EE59D7E4-E8DF-6042-9071-05670CE83325}">
      <dsp:nvSpPr>
        <dsp:cNvPr id="0" name=""/>
        <dsp:cNvSpPr/>
      </dsp:nvSpPr>
      <dsp:spPr>
        <a:xfrm>
          <a:off x="707350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Secure &amp; Manage</a:t>
          </a:r>
          <a:endParaRPr lang="en-US" sz="1200" kern="1200" dirty="0"/>
        </a:p>
      </dsp:txBody>
      <dsp:txXfrm>
        <a:off x="7091258" y="1059581"/>
        <a:ext cx="974984" cy="5707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828E2-F888-1745-A325-15CD8A504C2C}" type="datetimeFigureOut">
              <a:rPr lang="en-US" smtClean="0"/>
              <a:t>10/29/17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CA3342-0917-1B49-A93A-E82F0A9E5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8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9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6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7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0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0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21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0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9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9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0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8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66180-1F8B-C44D-859B-E66BA4E6A7CD}" type="datetimeFigureOut">
              <a:rPr lang="en-US" smtClean="0"/>
              <a:t>10/29/17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br>
              <a:rPr lang="en-US" sz="3600" dirty="0" smtClean="0"/>
            </a:br>
            <a:r>
              <a:rPr lang="en-US" sz="3600" dirty="0" smtClean="0"/>
              <a:t>Week </a:t>
            </a:r>
            <a:r>
              <a:rPr lang="en-US" sz="3600" dirty="0"/>
              <a:t>8</a:t>
            </a:r>
            <a:r>
              <a:rPr lang="en-US" sz="3600" dirty="0" smtClean="0"/>
              <a:t>: </a:t>
            </a:r>
            <a:r>
              <a:rPr lang="en-US" sz="3600" smtClean="0"/>
              <a:t>DevOps Practices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681" y="4056924"/>
            <a:ext cx="3093519" cy="24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0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llars_of_Creation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0" y="22618"/>
            <a:ext cx="8918479" cy="685912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904066"/>
            <a:ext cx="8229600" cy="694944"/>
          </a:xfrm>
          <a:solidFill>
            <a:schemeClr val="tx1">
              <a:alpha val="27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r"/>
            <a:r>
              <a:rPr lang="en-US" sz="4200" b="1" i="1" dirty="0" smtClean="0">
                <a:solidFill>
                  <a:schemeClr val="bg1"/>
                </a:solidFill>
                <a:latin typeface="+mn-lt"/>
              </a:rPr>
              <a:t>3 </a:t>
            </a:r>
            <a:r>
              <a:rPr lang="en-US" sz="4200" b="1" i="1" dirty="0">
                <a:solidFill>
                  <a:schemeClr val="bg1"/>
                </a:solidFill>
                <a:latin typeface="+mn-lt"/>
              </a:rPr>
              <a:t>p</a:t>
            </a:r>
            <a:r>
              <a:rPr lang="en-US" sz="4200" b="1" i="1" dirty="0" smtClean="0">
                <a:solidFill>
                  <a:schemeClr val="bg1"/>
                </a:solidFill>
                <a:latin typeface="+mn-lt"/>
              </a:rPr>
              <a:t>illars of DevOps</a:t>
            </a:r>
            <a:endParaRPr lang="en-US" sz="4200" b="1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66160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Culture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776091" y="2808239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Automation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025683" y="426709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Measurement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484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</a:t>
            </a:r>
            <a:r>
              <a:rPr lang="en-US" dirty="0" err="1" smtClean="0"/>
              <a:t>DevOps</a:t>
            </a:r>
            <a:r>
              <a:rPr lang="en-US" dirty="0" smtClean="0"/>
              <a:t> Misconceptions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“We have to hire special DevOps people and build a DevOps team.”</a:t>
            </a:r>
          </a:p>
          <a:p>
            <a:pPr lvl="1"/>
            <a:r>
              <a:rPr lang="en-US" dirty="0" err="1" smtClean="0"/>
              <a:t>DevOps</a:t>
            </a:r>
            <a:r>
              <a:rPr lang="en-US" dirty="0" smtClean="0"/>
              <a:t> is about breaking down silos, not creating new ones.</a:t>
            </a:r>
          </a:p>
          <a:p>
            <a:endParaRPr lang="en-US" dirty="0" smtClean="0"/>
          </a:p>
          <a:p>
            <a:r>
              <a:rPr lang="en-US" dirty="0" smtClean="0"/>
              <a:t>“DevOps is just automation.”</a:t>
            </a:r>
          </a:p>
          <a:p>
            <a:pPr lvl="1"/>
            <a:r>
              <a:rPr lang="en-US" dirty="0" smtClean="0"/>
              <a:t>No, DevOps is mostly about culture and a focus on improving service delivery.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“Using infrastructure as code tools makes you a DevOps shop.”</a:t>
            </a:r>
          </a:p>
          <a:p>
            <a:pPr lvl="1"/>
            <a:r>
              <a:rPr lang="en-US" dirty="0" smtClean="0"/>
              <a:t>Tooling supports </a:t>
            </a:r>
            <a:r>
              <a:rPr lang="en-US" dirty="0" err="1" smtClean="0"/>
              <a:t>DevOps</a:t>
            </a:r>
            <a:r>
              <a:rPr lang="en-US" dirty="0" smtClean="0"/>
              <a:t>, it doesn’t create it.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5778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177"/>
            <a:ext cx="9144000" cy="6093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77000"/>
            </a:schemeClr>
          </a:solidFill>
        </p:spPr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DevOps</a:t>
            </a:r>
            <a:r>
              <a:rPr lang="en-US" dirty="0" smtClean="0">
                <a:solidFill>
                  <a:srgbClr val="FFFFFF"/>
                </a:solidFill>
              </a:rPr>
              <a:t> Culture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177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Cultural priorities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Collaborative</a:t>
            </a:r>
          </a:p>
          <a:p>
            <a:pPr lvl="1"/>
            <a:r>
              <a:rPr lang="en-US" dirty="0" smtClean="0"/>
              <a:t>Teams are multi-disciplined and focused on service delivery (the greater good).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Transparent</a:t>
            </a:r>
          </a:p>
          <a:p>
            <a:pPr lvl="1"/>
            <a:r>
              <a:rPr lang="en-US" dirty="0" smtClean="0"/>
              <a:t>People share information with one another.</a:t>
            </a:r>
          </a:p>
          <a:p>
            <a:pPr lvl="1"/>
            <a:r>
              <a:rPr lang="en-US" dirty="0" smtClean="0"/>
              <a:t>Blame-less environment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Change oriented</a:t>
            </a:r>
          </a:p>
          <a:p>
            <a:pPr lvl="1"/>
            <a:r>
              <a:rPr lang="en-US" dirty="0" smtClean="0"/>
              <a:t>Change is expected and embraced.</a:t>
            </a:r>
          </a:p>
          <a:p>
            <a:pPr lvl="1"/>
            <a:endParaRPr lang="en-US" dirty="0"/>
          </a:p>
          <a:p>
            <a:r>
              <a:rPr lang="en-US" i="1" dirty="0" smtClean="0"/>
              <a:t>Developing a </a:t>
            </a:r>
            <a:r>
              <a:rPr lang="en-US" i="1" dirty="0" err="1" smtClean="0"/>
              <a:t>DevOps</a:t>
            </a:r>
            <a:r>
              <a:rPr lang="en-US" i="1" dirty="0" smtClean="0"/>
              <a:t> culture is the hard part!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0022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Does my organization have a </a:t>
            </a:r>
            <a:r>
              <a:rPr lang="en-US" dirty="0" err="1" smtClean="0"/>
              <a:t>DevOps</a:t>
            </a:r>
            <a:r>
              <a:rPr lang="en-US" dirty="0" smtClean="0"/>
              <a:t> culture?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Do our developers and operations team members sit near one another and go to lunch together?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Do </a:t>
            </a:r>
            <a:r>
              <a:rPr lang="en-US" dirty="0" smtClean="0"/>
              <a:t>operations people </a:t>
            </a:r>
            <a:r>
              <a:rPr lang="en-US" dirty="0" smtClean="0"/>
              <a:t>regularly attend inception, showcase, and retrospective development meetings? </a:t>
            </a:r>
          </a:p>
          <a:p>
            <a:pPr lvl="1"/>
            <a:r>
              <a:rPr lang="en-US" dirty="0" smtClean="0"/>
              <a:t>And do developers go to </a:t>
            </a:r>
            <a:r>
              <a:rPr lang="en-US" dirty="0" smtClean="0"/>
              <a:t>operations standups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Do developers rotate through the operations team?</a:t>
            </a:r>
          </a:p>
        </p:txBody>
      </p:sp>
    </p:spTree>
    <p:extLst>
      <p:ext uri="{BB962C8B-B14F-4D97-AF65-F5344CB8AC3E}">
        <p14:creationId xmlns:p14="http://schemas.microsoft.com/office/powerpoint/2010/main" val="2173180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Culture &amp; Lean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DevOps culture is heavily influenced by </a:t>
            </a:r>
            <a:r>
              <a:rPr lang="en-US" b="1" dirty="0" smtClean="0"/>
              <a:t>Lean</a:t>
            </a:r>
            <a:r>
              <a:rPr lang="en-US" dirty="0" smtClean="0"/>
              <a:t> practices.</a:t>
            </a:r>
          </a:p>
          <a:p>
            <a:endParaRPr lang="en-US" dirty="0" smtClean="0"/>
          </a:p>
          <a:p>
            <a:r>
              <a:rPr lang="en-US" dirty="0" smtClean="0"/>
              <a:t>Lean is a wide-spread methodology in manufacturing.</a:t>
            </a:r>
          </a:p>
          <a:p>
            <a:pPr lvl="1"/>
            <a:r>
              <a:rPr lang="en-US" dirty="0" smtClean="0"/>
              <a:t>Commonly implemented as Six Sigma practices</a:t>
            </a:r>
          </a:p>
          <a:p>
            <a:pPr lvl="1"/>
            <a:r>
              <a:rPr lang="en-US" dirty="0" smtClean="0"/>
              <a:t>Goals:</a:t>
            </a:r>
          </a:p>
          <a:p>
            <a:pPr lvl="2"/>
            <a:r>
              <a:rPr lang="en-US" dirty="0" smtClean="0"/>
              <a:t>Eliminate waste within a system (“</a:t>
            </a:r>
            <a:r>
              <a:rPr lang="en-US" dirty="0" err="1" smtClean="0"/>
              <a:t>Muda</a:t>
            </a:r>
            <a:r>
              <a:rPr lang="en-US" dirty="0" smtClean="0"/>
              <a:t>”)</a:t>
            </a:r>
          </a:p>
          <a:p>
            <a:pPr lvl="2"/>
            <a:r>
              <a:rPr lang="en-US" dirty="0" smtClean="0"/>
              <a:t>Improve product quality</a:t>
            </a:r>
          </a:p>
          <a:p>
            <a:pPr lvl="2"/>
            <a:r>
              <a:rPr lang="en-US" dirty="0" smtClean="0"/>
              <a:t>Respect for people</a:t>
            </a:r>
          </a:p>
          <a:p>
            <a:pPr lvl="2"/>
            <a:r>
              <a:rPr lang="en-US" dirty="0" smtClean="0"/>
              <a:t>Continuous improvement (“Kaizen”)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3264">
            <a:off x="7131877" y="4332163"/>
            <a:ext cx="1469896" cy="21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70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Developed by </a:t>
            </a:r>
            <a:r>
              <a:rPr lang="en-US" dirty="0" err="1" smtClean="0"/>
              <a:t>Goldratt</a:t>
            </a:r>
            <a:r>
              <a:rPr lang="en-US" dirty="0" smtClean="0"/>
              <a:t>:</a:t>
            </a:r>
            <a:endParaRPr lang="en-US" dirty="0"/>
          </a:p>
          <a:p>
            <a:pPr lvl="2"/>
            <a:r>
              <a:rPr lang="en-US" dirty="0"/>
              <a:t>Think of your process as a chain of </a:t>
            </a:r>
            <a:r>
              <a:rPr lang="en-US" dirty="0" smtClean="0"/>
              <a:t>links.</a:t>
            </a:r>
            <a:endParaRPr lang="en-US" dirty="0"/>
          </a:p>
          <a:p>
            <a:pPr lvl="2"/>
            <a:r>
              <a:rPr lang="en-US" dirty="0"/>
              <a:t>Improving strong links doesn’t strengthen the </a:t>
            </a:r>
            <a:r>
              <a:rPr lang="en-US" dirty="0" smtClean="0"/>
              <a:t>chain.</a:t>
            </a:r>
            <a:endParaRPr lang="en-US" dirty="0"/>
          </a:p>
          <a:p>
            <a:pPr lvl="2"/>
            <a:r>
              <a:rPr lang="en-US" dirty="0"/>
              <a:t>Improve the weakest link </a:t>
            </a:r>
            <a:r>
              <a:rPr lang="en-US" dirty="0" smtClean="0"/>
              <a:t>first.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22" t="35105" r="2671" b="4275"/>
          <a:stretch/>
        </p:blipFill>
        <p:spPr>
          <a:xfrm>
            <a:off x="1529406" y="4269044"/>
            <a:ext cx="5487436" cy="228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63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0420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Example: If it requires 40 </a:t>
            </a:r>
            <a:r>
              <a:rPr lang="en-US" b="1" dirty="0" smtClean="0"/>
              <a:t>hours</a:t>
            </a:r>
            <a:r>
              <a:rPr lang="en-US" dirty="0" smtClean="0"/>
              <a:t> of effort to test a release and 10 </a:t>
            </a:r>
            <a:r>
              <a:rPr lang="en-US" b="1" dirty="0" smtClean="0"/>
              <a:t>minutes</a:t>
            </a:r>
            <a:r>
              <a:rPr lang="en-US" dirty="0" smtClean="0"/>
              <a:t> to deploy it, then the </a:t>
            </a:r>
            <a:r>
              <a:rPr lang="en-US" u="sng" dirty="0" smtClean="0"/>
              <a:t>testing</a:t>
            </a:r>
            <a:r>
              <a:rPr lang="en-US" dirty="0" smtClean="0"/>
              <a:t> process is a constraint on improving cycle time.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29000"/>
            <a:ext cx="7620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82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Lean Queuing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What happens when we push work through a complex system?</a:t>
            </a:r>
          </a:p>
          <a:p>
            <a:endParaRPr lang="en-US" dirty="0" smtClean="0"/>
          </a:p>
          <a:p>
            <a:r>
              <a:rPr lang="en-US" b="1" dirty="0" smtClean="0"/>
              <a:t>Traditional utilization thinking</a:t>
            </a:r>
            <a:r>
              <a:rPr lang="en-US" dirty="0" smtClean="0"/>
              <a:t>: focus on operating resources at peak capacity.</a:t>
            </a:r>
          </a:p>
          <a:p>
            <a:pPr lvl="1"/>
            <a:r>
              <a:rPr lang="en-US" dirty="0" smtClean="0"/>
              <a:t>Optimize locally rather than at the system level.</a:t>
            </a:r>
          </a:p>
          <a:p>
            <a:endParaRPr lang="en-US" dirty="0" smtClean="0"/>
          </a:p>
          <a:p>
            <a:r>
              <a:rPr lang="en-US" b="1" dirty="0" smtClean="0"/>
              <a:t>Throughput thinking</a:t>
            </a:r>
            <a:r>
              <a:rPr lang="en-US" dirty="0" smtClean="0"/>
              <a:t>: focus on identifying the constraints that reduce delivery effectiveness.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2089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Lean Queuing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Software development is a </a:t>
            </a:r>
            <a:r>
              <a:rPr lang="en-US" b="1" dirty="0" smtClean="0"/>
              <a:t>stochastic system </a:t>
            </a:r>
            <a:r>
              <a:rPr lang="en-US" dirty="0" smtClean="0"/>
              <a:t>with queues (non-linear and non-deterministic).</a:t>
            </a:r>
          </a:p>
          <a:p>
            <a:pPr lvl="1"/>
            <a:r>
              <a:rPr lang="en-US" dirty="0" smtClean="0"/>
              <a:t>Behavior of this type of system defies our instincts.</a:t>
            </a:r>
          </a:p>
          <a:p>
            <a:pPr lvl="1"/>
            <a:r>
              <a:rPr lang="en-US" dirty="0" smtClean="0"/>
              <a:t>Large projects (batch sizes) </a:t>
            </a:r>
            <a:r>
              <a:rPr lang="en-US" u="sng" dirty="0" smtClean="0"/>
              <a:t>increase</a:t>
            </a:r>
            <a:r>
              <a:rPr lang="en-US" dirty="0" smtClean="0"/>
              <a:t> cycle time.</a:t>
            </a:r>
          </a:p>
          <a:p>
            <a:pPr lvl="2"/>
            <a:r>
              <a:rPr lang="en-US" dirty="0" smtClean="0"/>
              <a:t>Take longer to process leading to variability and more queues</a:t>
            </a:r>
          </a:p>
          <a:p>
            <a:pPr lvl="1"/>
            <a:r>
              <a:rPr lang="en-US" dirty="0" smtClean="0"/>
              <a:t>Increasing worker utilization </a:t>
            </a:r>
            <a:r>
              <a:rPr lang="en-US" dirty="0" smtClean="0"/>
              <a:t>(just work harder) makes </a:t>
            </a:r>
            <a:r>
              <a:rPr lang="en-US" dirty="0" smtClean="0"/>
              <a:t>it worse!!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Little’s Law</a:t>
            </a:r>
            <a:r>
              <a:rPr lang="en-US" dirty="0" smtClean="0"/>
              <a:t>: The only way to maximize throughput is by minimizing Work In Progress (WIP) through the system using small batch sizes.</a:t>
            </a:r>
          </a:p>
          <a:p>
            <a:pPr lvl="1"/>
            <a:r>
              <a:rPr lang="en-US" dirty="0" smtClean="0"/>
              <a:t>Example: Small Agile sprints or </a:t>
            </a:r>
            <a:r>
              <a:rPr lang="en-US" dirty="0" err="1" smtClean="0"/>
              <a:t>Kanban</a:t>
            </a:r>
            <a:r>
              <a:rPr lang="en-US" dirty="0" smtClean="0"/>
              <a:t> 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8069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DevOps</a:t>
            </a:r>
          </a:p>
          <a:p>
            <a:r>
              <a:rPr lang="en-US" dirty="0" smtClean="0"/>
              <a:t>Lean theory</a:t>
            </a:r>
          </a:p>
          <a:p>
            <a:r>
              <a:rPr lang="en-US" dirty="0" err="1" smtClean="0"/>
              <a:t>DevOps</a:t>
            </a:r>
            <a:r>
              <a:rPr lang="en-US" dirty="0" smtClean="0"/>
              <a:t> Culture</a:t>
            </a:r>
          </a:p>
          <a:p>
            <a:r>
              <a:rPr lang="en-US" dirty="0" smtClean="0"/>
              <a:t>Design For Operations</a:t>
            </a:r>
          </a:p>
          <a:p>
            <a:r>
              <a:rPr lang="en-US" dirty="0" smtClean="0"/>
              <a:t>Infrastructure as code</a:t>
            </a:r>
          </a:p>
          <a:p>
            <a:r>
              <a:rPr lang="en-US" dirty="0" smtClean="0"/>
              <a:t>Code Pipeline</a:t>
            </a:r>
          </a:p>
        </p:txBody>
      </p:sp>
    </p:spTree>
    <p:extLst>
      <p:ext uri="{BB962C8B-B14F-4D97-AF65-F5344CB8AC3E}">
        <p14:creationId xmlns:p14="http://schemas.microsoft.com/office/powerpoint/2010/main" val="174108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17952" t="-1306" r="17952" b="1306"/>
          <a:stretch/>
        </p:blipFill>
        <p:spPr>
          <a:xfrm>
            <a:off x="-2011680" y="-91440"/>
            <a:ext cx="11204280" cy="7002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5332" y="1542965"/>
            <a:ext cx="6976689" cy="769441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Build a service, not software.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277611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70" b="10945"/>
          <a:stretch/>
        </p:blipFill>
        <p:spPr>
          <a:xfrm>
            <a:off x="0" y="173505"/>
            <a:ext cx="9144000" cy="5861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490249">
            <a:off x="2956277" y="372083"/>
            <a:ext cx="2430974" cy="523220"/>
          </a:xfrm>
          <a:prstGeom prst="rect">
            <a:avLst/>
          </a:prstGeom>
          <a:solidFill>
            <a:srgbClr val="008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Developer-land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20490249">
            <a:off x="3351064" y="5590322"/>
            <a:ext cx="2547041" cy="523220"/>
          </a:xfrm>
          <a:prstGeom prst="rect">
            <a:avLst/>
          </a:prstGeom>
          <a:solidFill>
            <a:srgbClr val="3366FF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Operations-land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799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Organization Focus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06922618"/>
              </p:ext>
            </p:extLst>
          </p:nvPr>
        </p:nvGraphicFramePr>
        <p:xfrm>
          <a:off x="710088" y="2717292"/>
          <a:ext cx="8084000" cy="2689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696433" y="4660831"/>
            <a:ext cx="8084000" cy="1521298"/>
            <a:chOff x="109243" y="3755002"/>
            <a:chExt cx="8930635" cy="1761438"/>
          </a:xfrm>
        </p:grpSpPr>
        <p:grpSp>
          <p:nvGrpSpPr>
            <p:cNvPr id="11" name="Group 10"/>
            <p:cNvGrpSpPr/>
            <p:nvPr/>
          </p:nvGrpSpPr>
          <p:grpSpPr>
            <a:xfrm>
              <a:off x="109243" y="3755002"/>
              <a:ext cx="8930635" cy="1761438"/>
              <a:chOff x="109243" y="3755002"/>
              <a:chExt cx="8930635" cy="176143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09243" y="3755002"/>
                <a:ext cx="8930635" cy="1761438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ight Triangle 8"/>
              <p:cNvSpPr/>
              <p:nvPr/>
            </p:nvSpPr>
            <p:spPr>
              <a:xfrm>
                <a:off x="109243" y="4110032"/>
                <a:ext cx="8930635" cy="1010425"/>
              </a:xfrm>
              <a:prstGeom prst="rtTriangle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9243" y="5106802"/>
                <a:ext cx="8930635" cy="409638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14494" y="4737470"/>
              <a:ext cx="206478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</a:rPr>
                <a:t>Developers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7333" y="3995142"/>
              <a:ext cx="203693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</a:rPr>
                <a:t>Operations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 rot="16200000">
            <a:off x="-69270" y="5501563"/>
            <a:ext cx="985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Focus level</a:t>
            </a:r>
            <a:endParaRPr lang="en-US" sz="1400" dirty="0"/>
          </a:p>
        </p:txBody>
      </p:sp>
      <p:sp>
        <p:nvSpPr>
          <p:cNvPr id="16" name="Up Arrow 15"/>
          <p:cNvSpPr/>
          <p:nvPr/>
        </p:nvSpPr>
        <p:spPr>
          <a:xfrm>
            <a:off x="323979" y="4677717"/>
            <a:ext cx="297729" cy="40882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1825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Developers more focused on </a:t>
            </a:r>
            <a:r>
              <a:rPr lang="en-US" u="sng" dirty="0" smtClean="0"/>
              <a:t>earlier</a:t>
            </a:r>
            <a:r>
              <a:rPr lang="en-US" dirty="0" smtClean="0"/>
              <a:t> phases of lifecycle.</a:t>
            </a:r>
          </a:p>
          <a:p>
            <a:r>
              <a:rPr lang="en-US" dirty="0" smtClean="0"/>
              <a:t>Operations more focused on </a:t>
            </a:r>
            <a:r>
              <a:rPr lang="en-US" u="sng" dirty="0" smtClean="0"/>
              <a:t>later</a:t>
            </a:r>
            <a:r>
              <a:rPr lang="en-US" dirty="0" smtClean="0"/>
              <a:t> phases of lifecycle.</a:t>
            </a:r>
          </a:p>
          <a:p>
            <a:r>
              <a:rPr lang="en-US" b="1" dirty="0" smtClean="0"/>
              <a:t>Both</a:t>
            </a:r>
            <a:r>
              <a:rPr lang="en-US" dirty="0" smtClean="0"/>
              <a:t> are accountable for service delivery.</a:t>
            </a:r>
          </a:p>
        </p:txBody>
      </p:sp>
    </p:spTree>
    <p:extLst>
      <p:ext uri="{BB962C8B-B14F-4D97-AF65-F5344CB8AC3E}">
        <p14:creationId xmlns:p14="http://schemas.microsoft.com/office/powerpoint/2010/main" val="528951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For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2468" cy="495398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Problem: Software designs oftentimes don’t account for deployment, management, and support phases.</a:t>
            </a:r>
          </a:p>
          <a:p>
            <a:endParaRPr lang="en-US" dirty="0" smtClean="0"/>
          </a:p>
          <a:p>
            <a:r>
              <a:rPr lang="en-US" dirty="0" smtClean="0"/>
              <a:t>Non-functional requirements:</a:t>
            </a:r>
          </a:p>
          <a:p>
            <a:pPr lvl="1"/>
            <a:r>
              <a:rPr lang="en-US" dirty="0" smtClean="0"/>
              <a:t>How will we scale this feature?</a:t>
            </a:r>
          </a:p>
          <a:p>
            <a:pPr lvl="1"/>
            <a:r>
              <a:rPr lang="en-US" dirty="0" smtClean="0"/>
              <a:t>How will we provide high availability?</a:t>
            </a:r>
          </a:p>
          <a:p>
            <a:pPr lvl="1"/>
            <a:r>
              <a:rPr lang="en-US" dirty="0" smtClean="0"/>
              <a:t>How will our customer service team support this?</a:t>
            </a:r>
          </a:p>
          <a:p>
            <a:pPr lvl="1"/>
            <a:endParaRPr lang="en-US" dirty="0" smtClean="0"/>
          </a:p>
          <a:p>
            <a:r>
              <a:rPr lang="en-US" dirty="0"/>
              <a:t>In a </a:t>
            </a:r>
            <a:r>
              <a:rPr lang="en-US" dirty="0" err="1"/>
              <a:t>DevOps</a:t>
            </a:r>
            <a:r>
              <a:rPr lang="en-US" dirty="0"/>
              <a:t> culture, operations staff participate in software planning </a:t>
            </a:r>
            <a:r>
              <a:rPr lang="en-US" dirty="0" smtClean="0"/>
              <a:t>discussions.</a:t>
            </a:r>
            <a:endParaRPr lang="en-US" dirty="0"/>
          </a:p>
          <a:p>
            <a:endParaRPr lang="en-US" dirty="0"/>
          </a:p>
          <a:p>
            <a:r>
              <a:rPr lang="en-US" dirty="0"/>
              <a:t>Operations ensures non-functional requirements are part of the software </a:t>
            </a:r>
            <a:r>
              <a:rPr lang="en-US" dirty="0" smtClean="0"/>
              <a:t>design.</a:t>
            </a:r>
            <a:endParaRPr lang="en-US" dirty="0"/>
          </a:p>
          <a:p>
            <a:pPr lvl="1"/>
            <a:r>
              <a:rPr lang="en-US" dirty="0"/>
              <a:t>Availability, Scalability, Upgradeability, Supportability, Testability, </a:t>
            </a:r>
            <a:r>
              <a:rPr lang="en-US" dirty="0" smtClean="0"/>
              <a:t>etc.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5861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Developers role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Developers participate in service delivery and support.</a:t>
            </a:r>
          </a:p>
          <a:p>
            <a:pPr lvl="1"/>
            <a:r>
              <a:rPr lang="en-US" dirty="0" smtClean="0"/>
              <a:t>Builds accountability: “Eat your own dog food”.</a:t>
            </a:r>
          </a:p>
          <a:p>
            <a:pPr lvl="1"/>
            <a:r>
              <a:rPr lang="en-US" dirty="0" smtClean="0"/>
              <a:t>Developers are part of the on-call support team.</a:t>
            </a:r>
          </a:p>
          <a:p>
            <a:pPr lvl="1"/>
            <a:endParaRPr lang="en-US" dirty="0" smtClean="0"/>
          </a:p>
          <a:p>
            <a:r>
              <a:rPr lang="en-US" dirty="0"/>
              <a:t>If Developers provide service delivery support, do they get root?</a:t>
            </a:r>
          </a:p>
          <a:p>
            <a:pPr lvl="1"/>
            <a:r>
              <a:rPr lang="en-US" dirty="0"/>
              <a:t>Not necessarily, but they should have enough access to troubleshoot common issues.</a:t>
            </a:r>
          </a:p>
          <a:p>
            <a:pPr lvl="1"/>
            <a:r>
              <a:rPr lang="en-US" dirty="0"/>
              <a:t>Full access to all infrastructure and application </a:t>
            </a:r>
            <a:r>
              <a:rPr lang="en-US" dirty="0" smtClean="0"/>
              <a:t>logs.</a:t>
            </a:r>
            <a:endParaRPr lang="en-US" dirty="0"/>
          </a:p>
          <a:p>
            <a:pPr lvl="1"/>
            <a:r>
              <a:rPr lang="en-US" dirty="0"/>
              <a:t>Full access to </a:t>
            </a:r>
            <a:r>
              <a:rPr lang="en-US" dirty="0" smtClean="0"/>
              <a:t>metrics.</a:t>
            </a:r>
            <a:endParaRPr lang="en-US" dirty="0"/>
          </a:p>
          <a:p>
            <a:pPr lvl="1"/>
            <a:r>
              <a:rPr lang="en-US" dirty="0"/>
              <a:t>Ability to remediate issues by pushing out corrective </a:t>
            </a:r>
            <a:r>
              <a:rPr lang="en-US" dirty="0" smtClean="0"/>
              <a:t>updates.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49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DevOps</a:t>
            </a:r>
            <a:r>
              <a:rPr lang="en-US" dirty="0" smtClean="0"/>
              <a:t> organizations, staff are empowered to improve quality.</a:t>
            </a:r>
          </a:p>
          <a:p>
            <a:pPr lvl="1"/>
            <a:r>
              <a:rPr lang="en-US" dirty="0" smtClean="0"/>
              <a:t>Lean principle: anyone can stop the production line at any time.</a:t>
            </a:r>
          </a:p>
          <a:p>
            <a:pPr lvl="2"/>
            <a:r>
              <a:rPr lang="en-US" dirty="0" smtClean="0"/>
              <a:t>Everyone works together to solve the quality problem.</a:t>
            </a:r>
          </a:p>
          <a:p>
            <a:pPr lvl="2"/>
            <a:r>
              <a:rPr lang="en-US" dirty="0" smtClean="0"/>
              <a:t>It’s the highest priority job.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Service issues are addressed at postmortem meetings.</a:t>
            </a:r>
          </a:p>
          <a:p>
            <a:pPr lvl="1"/>
            <a:r>
              <a:rPr lang="en-US" dirty="0" smtClean="0"/>
              <a:t>Scheduled no later than 48 hours after incidents.</a:t>
            </a:r>
          </a:p>
          <a:p>
            <a:pPr lvl="1"/>
            <a:r>
              <a:rPr lang="en-US" dirty="0" smtClean="0"/>
              <a:t>Focus on determining root cause, not assigning blame,</a:t>
            </a:r>
          </a:p>
          <a:p>
            <a:pPr lvl="1"/>
            <a:r>
              <a:rPr lang="en-US" dirty="0" smtClean="0"/>
              <a:t>Corrective action given the highest priority.</a:t>
            </a:r>
          </a:p>
        </p:txBody>
      </p:sp>
    </p:spTree>
    <p:extLst>
      <p:ext uri="{BB962C8B-B14F-4D97-AF65-F5344CB8AC3E}">
        <p14:creationId xmlns:p14="http://schemas.microsoft.com/office/powerpoint/2010/main" val="2528068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transparent, blameless environment is a safer environment for employees.</a:t>
            </a:r>
          </a:p>
          <a:p>
            <a:pPr lvl="1"/>
            <a:r>
              <a:rPr lang="en-US" dirty="0" smtClean="0"/>
              <a:t>More willing to participate in discussions and raise awareness of potential problems.</a:t>
            </a:r>
          </a:p>
          <a:p>
            <a:pPr lvl="1"/>
            <a:r>
              <a:rPr lang="en-US" dirty="0" smtClean="0"/>
              <a:t>Employees won’t hide mistakes.</a:t>
            </a:r>
          </a:p>
          <a:p>
            <a:pPr lvl="1"/>
            <a:r>
              <a:rPr lang="en-US" dirty="0" smtClean="0"/>
              <a:t>More willing to experiment and test ways to improve the service.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Survey statistics show that employees are happier in this environment.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02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Embrace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344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cultures recognize that change is inevitable, so they embrace it.</a:t>
            </a:r>
          </a:p>
          <a:p>
            <a:endParaRPr lang="en-US" dirty="0" smtClean="0"/>
          </a:p>
          <a:p>
            <a:r>
              <a:rPr lang="en-US" dirty="0" smtClean="0"/>
              <a:t>Lean/Agile: </a:t>
            </a:r>
            <a:r>
              <a:rPr lang="en-US" dirty="0"/>
              <a:t>Smaller batch sizes =</a:t>
            </a:r>
            <a:r>
              <a:rPr lang="en-US" dirty="0" smtClean="0"/>
              <a:t> </a:t>
            </a:r>
            <a:r>
              <a:rPr lang="en-US" dirty="0"/>
              <a:t>increasing rate of </a:t>
            </a:r>
            <a:r>
              <a:rPr lang="en-US" dirty="0" smtClean="0"/>
              <a:t>change.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more we change, the better we get at it.</a:t>
            </a:r>
          </a:p>
          <a:p>
            <a:pPr lvl="1"/>
            <a:r>
              <a:rPr lang="en-US" dirty="0" smtClean="0"/>
              <a:t>Sports teams can’t get together every 3 months and expect to win a championship. They have to practice.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Learn to change often:</a:t>
            </a:r>
          </a:p>
          <a:p>
            <a:pPr lvl="1"/>
            <a:r>
              <a:rPr lang="en-US" dirty="0" smtClean="0"/>
              <a:t>Monthly -&gt; Weekly -&gt; Daily -&gt; Hourly</a:t>
            </a:r>
            <a:endParaRPr lang="en-US" dirty="0"/>
          </a:p>
          <a:p>
            <a:pPr lvl="1"/>
            <a:r>
              <a:rPr lang="en-US" dirty="0" smtClean="0"/>
              <a:t>Should be able to push most changes at any time of day without impacting services.</a:t>
            </a:r>
          </a:p>
          <a:p>
            <a:pPr lvl="2"/>
            <a:r>
              <a:rPr lang="en-US" dirty="0" smtClean="0"/>
              <a:t>Amazon &amp; Netflix deploy thousands of times a day.</a:t>
            </a:r>
          </a:p>
        </p:txBody>
      </p:sp>
    </p:spTree>
    <p:extLst>
      <p:ext uri="{BB962C8B-B14F-4D97-AF65-F5344CB8AC3E}">
        <p14:creationId xmlns:p14="http://schemas.microsoft.com/office/powerpoint/2010/main" val="1261477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Embrace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37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But some changes can’t happen in the middle of the day like database schema changes, right?</a:t>
            </a:r>
          </a:p>
          <a:p>
            <a:pPr lvl="1"/>
            <a:r>
              <a:rPr lang="en-US" dirty="0" smtClean="0"/>
              <a:t>Many database changes do not require a service maintenance window if designed and sequenced carefully.</a:t>
            </a:r>
          </a:p>
          <a:p>
            <a:pPr lvl="2"/>
            <a:r>
              <a:rPr lang="en-US" dirty="0" smtClean="0"/>
              <a:t>Zero Downtime Deployment strategy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Change process may require multiple software updates to transform the schema from one version to another.</a:t>
            </a:r>
          </a:p>
          <a:p>
            <a:pPr lvl="2"/>
            <a:r>
              <a:rPr lang="en-US" dirty="0" smtClean="0"/>
              <a:t>Evolutionary Database Design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process is hard for traditional organizations because their cycle time is too long.</a:t>
            </a:r>
          </a:p>
          <a:p>
            <a:pPr lvl="2"/>
            <a:r>
              <a:rPr lang="en-US" dirty="0" smtClean="0"/>
              <a:t>It’s easier for them to just disrupt the service and push out the changes.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0129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00"/>
            <a:ext cx="9144000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19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</a:t>
            </a:r>
            <a:r>
              <a:rPr lang="en-US" sz="2800" b="1" dirty="0" smtClean="0"/>
              <a:t>collaborative</a:t>
            </a:r>
            <a:r>
              <a:rPr lang="en-US" sz="2800" dirty="0" smtClean="0"/>
              <a:t> effort to improve the </a:t>
            </a:r>
            <a:r>
              <a:rPr lang="en-US" sz="2800" b="1" dirty="0" smtClean="0"/>
              <a:t>quality</a:t>
            </a:r>
            <a:r>
              <a:rPr lang="en-US" sz="2800" dirty="0" smtClean="0"/>
              <a:t> and </a:t>
            </a:r>
            <a:r>
              <a:rPr lang="en-US" sz="2800" b="1" dirty="0" smtClean="0"/>
              <a:t>velocity</a:t>
            </a:r>
            <a:r>
              <a:rPr lang="en-US" sz="2800" dirty="0" smtClean="0"/>
              <a:t> of the service lifecycle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3856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mantra: Automate</a:t>
            </a:r>
            <a:r>
              <a:rPr lang="en-US" sz="1800" dirty="0" smtClean="0"/>
              <a:t> (almost) </a:t>
            </a:r>
            <a:r>
              <a:rPr lang="en-US" dirty="0" smtClean="0"/>
              <a:t>everything.</a:t>
            </a:r>
          </a:p>
          <a:p>
            <a:pPr lvl="1"/>
            <a:r>
              <a:rPr lang="en-US" dirty="0" smtClean="0"/>
              <a:t>Humans are brittle.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Processes must be repeatable.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Best way to reduce cycle time and improve quality.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cost effective way to scale work.</a:t>
            </a:r>
          </a:p>
        </p:txBody>
      </p:sp>
    </p:spTree>
    <p:extLst>
      <p:ext uri="{BB962C8B-B14F-4D97-AF65-F5344CB8AC3E}">
        <p14:creationId xmlns:p14="http://schemas.microsoft.com/office/powerpoint/2010/main" val="3938205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treats software development and running a service like an automated manufacturing line.</a:t>
            </a:r>
          </a:p>
          <a:p>
            <a:pPr lvl="1"/>
            <a:r>
              <a:rPr lang="en-US" dirty="0" smtClean="0"/>
              <a:t>Design the product</a:t>
            </a:r>
          </a:p>
          <a:p>
            <a:pPr lvl="1"/>
            <a:r>
              <a:rPr lang="en-US" dirty="0" smtClean="0"/>
              <a:t>Assemble it</a:t>
            </a:r>
          </a:p>
          <a:p>
            <a:pPr lvl="1"/>
            <a:r>
              <a:rPr lang="en-US" dirty="0" smtClean="0"/>
              <a:t>Test it</a:t>
            </a:r>
          </a:p>
          <a:p>
            <a:pPr lvl="1"/>
            <a:r>
              <a:rPr lang="en-US" dirty="0" smtClean="0"/>
              <a:t>Package it for deployment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Work moves through the company, queuing up at various stations.</a:t>
            </a:r>
          </a:p>
          <a:p>
            <a:pPr lvl="1"/>
            <a:r>
              <a:rPr lang="en-US" dirty="0" smtClean="0"/>
              <a:t>For example: product backlog and QA tests are very visible sorts of queues.</a:t>
            </a:r>
          </a:p>
        </p:txBody>
      </p:sp>
    </p:spTree>
    <p:extLst>
      <p:ext uri="{BB962C8B-B14F-4D97-AF65-F5344CB8AC3E}">
        <p14:creationId xmlns:p14="http://schemas.microsoft.com/office/powerpoint/2010/main" val="2620886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345182"/>
            <a:ext cx="7810500" cy="3848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463" y="1594992"/>
            <a:ext cx="524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err="1" smtClean="0"/>
              <a:t>Kanban</a:t>
            </a:r>
            <a:r>
              <a:rPr lang="en-US" sz="2400" dirty="0" smtClean="0"/>
              <a:t> board showing queues</a:t>
            </a:r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742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Once again, </a:t>
            </a:r>
            <a:r>
              <a:rPr lang="en-US" dirty="0" err="1" smtClean="0"/>
              <a:t>DevOps</a:t>
            </a:r>
            <a:r>
              <a:rPr lang="en-US" dirty="0" smtClean="0"/>
              <a:t> adopts lessons from Lean</a:t>
            </a:r>
          </a:p>
          <a:p>
            <a:pPr lvl="1"/>
            <a:r>
              <a:rPr lang="en-US" dirty="0" smtClean="0"/>
              <a:t>W. Edwards Deming: “Cease dependence on inspection to achieve quality. Build quality into the product.”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Oftentimes companies focus their efforts on finding defects versus preventing defects.</a:t>
            </a:r>
          </a:p>
          <a:p>
            <a:pPr lvl="2"/>
            <a:r>
              <a:rPr lang="en-US" dirty="0" smtClean="0"/>
              <a:t>Manual exploratory testing</a:t>
            </a:r>
          </a:p>
          <a:p>
            <a:pPr lvl="2"/>
            <a:r>
              <a:rPr lang="en-US" dirty="0" smtClean="0"/>
              <a:t>End-to-end testing</a:t>
            </a:r>
          </a:p>
          <a:p>
            <a:pPr lvl="2"/>
            <a:r>
              <a:rPr lang="en-US" dirty="0" smtClean="0"/>
              <a:t>User Acceptance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14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adopts a “Shift Left” Lean alignment to increase focus on quality issues earlier in the development process.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95" y="3152745"/>
            <a:ext cx="8216900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4" y="5469183"/>
            <a:ext cx="904323" cy="904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3" y="5348305"/>
            <a:ext cx="1146079" cy="11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85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54" y="1756728"/>
            <a:ext cx="7569710" cy="45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35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Testing Pyramid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37" y="1665515"/>
            <a:ext cx="6544030" cy="483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1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2101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Why does shifting left improve quality and reduce costs in software development?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It’s easier to automate testing when the test is done as close to the code as possible (bake quality into the product).</a:t>
            </a:r>
          </a:p>
          <a:p>
            <a:pPr lvl="1"/>
            <a:r>
              <a:rPr lang="en-US" dirty="0" smtClean="0"/>
              <a:t>It’s much easier for a developer to fix a defect found during unit testing than in integration testing or deployment.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37" y="3621213"/>
            <a:ext cx="4950165" cy="22720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41" y="6171891"/>
            <a:ext cx="675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Source: </a:t>
            </a:r>
            <a:r>
              <a:rPr lang="en-US" sz="1200" i="1" dirty="0"/>
              <a:t>(Planning Report 02-3, “The Economic Impacts of Inadequate Infrastructure for Software Testing,” Prepared by RTI for National Institute of Standards and Technology, May 2002, p 7-12.)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6097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Continuous Integration is a practice where developers continuously commit code changes to a mainline branch.</a:t>
            </a:r>
          </a:p>
          <a:p>
            <a:pPr lvl="1"/>
            <a:r>
              <a:rPr lang="en-US" dirty="0" smtClean="0"/>
              <a:t>Originated as part of Extreme Programming practices.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Your software is broken until somebody proves it works.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Traditionally, developers would merge code changes once a day and do a nightly build.</a:t>
            </a:r>
          </a:p>
          <a:p>
            <a:pPr lvl="2"/>
            <a:r>
              <a:rPr lang="en-US" dirty="0" smtClean="0"/>
              <a:t>Don’t break the build!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Developers would work on separate long-running feature branches and face “merge hell”.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Benefit: deliver faster software changes with fewer bugs (which are caught earlier).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39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4475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Developers check-in code at least once a day to one branch.</a:t>
            </a:r>
          </a:p>
          <a:p>
            <a:endParaRPr lang="en-US" dirty="0" smtClean="0"/>
          </a:p>
          <a:p>
            <a:r>
              <a:rPr lang="en-US" dirty="0" smtClean="0"/>
              <a:t>Code is built at every check-in.</a:t>
            </a:r>
          </a:p>
          <a:p>
            <a:endParaRPr lang="en-US" dirty="0" smtClean="0"/>
          </a:p>
          <a:p>
            <a:r>
              <a:rPr lang="en-US" dirty="0" smtClean="0"/>
              <a:t>Code is unit tested at every check-in.</a:t>
            </a:r>
          </a:p>
          <a:p>
            <a:endParaRPr lang="en-US" dirty="0" smtClean="0"/>
          </a:p>
          <a:p>
            <a:r>
              <a:rPr lang="en-US" dirty="0" smtClean="0"/>
              <a:t>Everyone can view the build and test reports.</a:t>
            </a:r>
          </a:p>
          <a:p>
            <a:endParaRPr lang="en-US" dirty="0" smtClean="0"/>
          </a:p>
          <a:p>
            <a:r>
              <a:rPr lang="en-US" dirty="0" smtClean="0"/>
              <a:t>Developers get fast feedback from build – does it still work?</a:t>
            </a:r>
          </a:p>
          <a:p>
            <a:endParaRPr lang="en-US" dirty="0" smtClean="0"/>
          </a:p>
          <a:p>
            <a:r>
              <a:rPr lang="en-US" dirty="0" smtClean="0"/>
              <a:t>Deliverables are stored in an artifact repository and deployed to a test environment after a successful build.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27283" y="6444950"/>
            <a:ext cx="245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www.continuousdelivery.nu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51" y="2020875"/>
            <a:ext cx="1744349" cy="143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09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 err="1" smtClean="0"/>
              <a:t>DevOps</a:t>
            </a:r>
            <a:r>
              <a:rPr lang="en-US" dirty="0" smtClean="0"/>
              <a:t> really new?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Operations staff have been automating system configurations for decades</a:t>
            </a:r>
          </a:p>
          <a:p>
            <a:pPr lvl="1"/>
            <a:r>
              <a:rPr lang="en-US" dirty="0" smtClean="0"/>
              <a:t>Shell scripts</a:t>
            </a:r>
          </a:p>
          <a:p>
            <a:pPr lvl="1"/>
            <a:r>
              <a:rPr lang="en-US" dirty="0" smtClean="0"/>
              <a:t>PXE boots</a:t>
            </a:r>
          </a:p>
          <a:p>
            <a:pPr lvl="1"/>
            <a:r>
              <a:rPr lang="en-US" dirty="0" err="1" smtClean="0"/>
              <a:t>VMWare</a:t>
            </a:r>
            <a:r>
              <a:rPr lang="en-US" dirty="0" smtClean="0"/>
              <a:t> templates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Developers have also been automating software releases as well. </a:t>
            </a:r>
          </a:p>
          <a:p>
            <a:pPr lvl="1"/>
            <a:r>
              <a:rPr lang="en-US" dirty="0" smtClean="0"/>
              <a:t>Make, Ant, CVS</a:t>
            </a:r>
            <a:r>
              <a:rPr lang="is-IS" dirty="0" smtClean="0"/>
              <a:t>…</a:t>
            </a:r>
          </a:p>
          <a:p>
            <a:pPr lvl="1"/>
            <a:endParaRPr lang="is-IS" dirty="0"/>
          </a:p>
          <a:p>
            <a:r>
              <a:rPr lang="is-IS" dirty="0" smtClean="0"/>
              <a:t>DevOps builds upon decades of practices.</a:t>
            </a:r>
            <a:endParaRPr lang="is-IS" dirty="0" smtClean="0"/>
          </a:p>
          <a:p>
            <a:pPr lvl="1"/>
            <a:endParaRPr lang="is-IS" dirty="0" smtClean="0"/>
          </a:p>
          <a:p>
            <a:r>
              <a:rPr lang="is-IS" dirty="0" smtClean="0"/>
              <a:t>Despite decades of effort, we still have problems...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5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Toggle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195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What about features that take a long time to develop?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Work-in-progress features are deployed in releases. WHAT??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a configuration file to hide/disable the feature in production.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process decreases software integration risks.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Very common pattern implemented by the largest Internet application development firms.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41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 code pipeline is an automated process for getting software from version control into the hands of your users.</a:t>
            </a:r>
          </a:p>
          <a:p>
            <a:pPr lvl="1"/>
            <a:r>
              <a:rPr lang="en-US" dirty="0" smtClean="0"/>
              <a:t>It’s automated Continuous Integration.</a:t>
            </a:r>
          </a:p>
          <a:p>
            <a:endParaRPr lang="en-US" dirty="0" smtClean="0"/>
          </a:p>
          <a:p>
            <a:r>
              <a:rPr lang="en-US" dirty="0" smtClean="0"/>
              <a:t>Key benefits to this pattern:</a:t>
            </a:r>
          </a:p>
          <a:p>
            <a:pPr lvl="1"/>
            <a:r>
              <a:rPr lang="en-US" dirty="0" smtClean="0"/>
              <a:t>Effectively prevents the deployment of code that has not been thoroughly tested.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Development and release process becomes rapid, repeatable, and reliable.</a:t>
            </a:r>
          </a:p>
          <a:p>
            <a:pPr lvl="2"/>
            <a:r>
              <a:rPr lang="en-US" dirty="0" smtClean="0"/>
              <a:t>Releases become normal events and can occur much more frequently.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71824" y="6416981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 </a:t>
            </a:r>
            <a:r>
              <a:rPr lang="en-US" sz="1200" i="1" dirty="0" smtClean="0"/>
              <a:t>Continuous Delivery</a:t>
            </a:r>
            <a:r>
              <a:rPr lang="en-US" sz="1200" dirty="0" smtClean="0"/>
              <a:t>, Humble &amp; Farley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0935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200"/>
            <a:ext cx="9144000" cy="619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32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496" t="2393" r="1445" b="29"/>
          <a:stretch/>
        </p:blipFill>
        <p:spPr>
          <a:xfrm>
            <a:off x="1540703" y="2755757"/>
            <a:ext cx="5934456" cy="377647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Delivery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8693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continuous delivery </a:t>
            </a:r>
            <a:r>
              <a:rPr lang="en-US" dirty="0" smtClean="0"/>
              <a:t>process ensures that software is deployable throughout its lifecycle.</a:t>
            </a:r>
          </a:p>
          <a:p>
            <a:endParaRPr lang="en-US" dirty="0" smtClean="0"/>
          </a:p>
          <a:p>
            <a:r>
              <a:rPr lang="en-US" dirty="0" smtClean="0"/>
              <a:t>Team prioritizes keeping the software deployable over working on new features.</a:t>
            </a:r>
          </a:p>
          <a:p>
            <a:endParaRPr lang="en-US" dirty="0" smtClean="0"/>
          </a:p>
          <a:p>
            <a:r>
              <a:rPr lang="en-US" dirty="0" smtClean="0"/>
              <a:t>All parts of the pipeline are extensively automated including the deployment environment.</a:t>
            </a:r>
          </a:p>
          <a:p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6720679" y="4989680"/>
            <a:ext cx="2292672" cy="176436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Done means released!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449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413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 approach to infrastructure automation based on practices used in software development.</a:t>
            </a:r>
          </a:p>
          <a:p>
            <a:pPr lvl="1"/>
            <a:r>
              <a:rPr lang="en-US" dirty="0" smtClean="0"/>
              <a:t>Versionable, Testable, Repeatable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Infrastructure supports change and is no longer an obstacle.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change is routine.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Improvements are made continuously versus big bang releases.</a:t>
            </a:r>
          </a:p>
        </p:txBody>
      </p:sp>
    </p:spTree>
    <p:extLst>
      <p:ext uri="{BB962C8B-B14F-4D97-AF65-F5344CB8AC3E}">
        <p14:creationId xmlns:p14="http://schemas.microsoft.com/office/powerpoint/2010/main" val="1810344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02" b="1302"/>
          <a:stretch>
            <a:fillRect/>
          </a:stretch>
        </p:blipFill>
        <p:spPr>
          <a:xfrm>
            <a:off x="299771" y="928439"/>
            <a:ext cx="8516251" cy="4683610"/>
          </a:xfrm>
        </p:spPr>
      </p:pic>
    </p:spTree>
    <p:extLst>
      <p:ext uri="{BB962C8B-B14F-4D97-AF65-F5344CB8AC3E}">
        <p14:creationId xmlns:p14="http://schemas.microsoft.com/office/powerpoint/2010/main" val="2748469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Management Pipeline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100"/>
            <a:ext cx="9144000" cy="37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134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9" y="884258"/>
            <a:ext cx="7151194" cy="59737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189" y="274638"/>
            <a:ext cx="7151194" cy="1143000"/>
          </a:xfrm>
          <a:solidFill>
            <a:schemeClr val="tx1">
              <a:alpha val="76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Metrics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235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DevOps organizations fanatically collect data.</a:t>
            </a:r>
          </a:p>
          <a:p>
            <a:pPr lvl="1"/>
            <a:r>
              <a:rPr lang="en-US" dirty="0" smtClean="0"/>
              <a:t>You never know when you’ll need it.</a:t>
            </a:r>
          </a:p>
          <a:p>
            <a:pPr lvl="1"/>
            <a:r>
              <a:rPr lang="en-US" dirty="0" smtClean="0"/>
              <a:t>Collect data from diverse resources and store in a central repository.</a:t>
            </a:r>
          </a:p>
          <a:p>
            <a:pPr lvl="2"/>
            <a:r>
              <a:rPr lang="en-US" dirty="0" smtClean="0"/>
              <a:t>Time-series and unstructured data</a:t>
            </a:r>
          </a:p>
          <a:p>
            <a:pPr lvl="2"/>
            <a:r>
              <a:rPr lang="en-US" dirty="0" smtClean="0"/>
              <a:t>Make it easy to search data to identify trends and correlations.</a:t>
            </a:r>
          </a:p>
        </p:txBody>
      </p:sp>
    </p:spTree>
    <p:extLst>
      <p:ext uri="{BB962C8B-B14F-4D97-AF65-F5344CB8AC3E}">
        <p14:creationId xmlns:p14="http://schemas.microsoft.com/office/powerpoint/2010/main" val="1488386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ELK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</a:t>
            </a:r>
            <a:r>
              <a:rPr lang="en-US" dirty="0" err="1" smtClean="0"/>
              <a:t>lasticsearch</a:t>
            </a:r>
            <a:r>
              <a:rPr lang="en-US" dirty="0" smtClean="0"/>
              <a:t> + </a:t>
            </a:r>
            <a:r>
              <a:rPr lang="en-US" dirty="0" err="1" smtClean="0"/>
              <a:t>Logstash</a:t>
            </a:r>
            <a:r>
              <a:rPr lang="en-US" dirty="0" smtClean="0"/>
              <a:t> + </a:t>
            </a:r>
            <a:r>
              <a:rPr lang="en-US" dirty="0" err="1" smtClean="0"/>
              <a:t>Kibana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00" y="2481306"/>
            <a:ext cx="7095689" cy="38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26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" y="54304"/>
            <a:ext cx="9074587" cy="678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89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Identify Key Performance Indicators (KPIs) that measure:</a:t>
            </a:r>
          </a:p>
          <a:p>
            <a:pPr lvl="1"/>
            <a:r>
              <a:rPr lang="en-US" dirty="0" smtClean="0"/>
              <a:t>Business: revenue, #</a:t>
            </a:r>
            <a:r>
              <a:rPr lang="en-US" dirty="0"/>
              <a:t> </a:t>
            </a:r>
            <a:r>
              <a:rPr lang="en-US" dirty="0" smtClean="0"/>
              <a:t>orders, # support calls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Operations: Change error rate, incidents, </a:t>
            </a:r>
            <a:r>
              <a:rPr lang="en-US" dirty="0" err="1" smtClean="0"/>
              <a:t>ptime</a:t>
            </a:r>
            <a:r>
              <a:rPr lang="en-US" dirty="0" smtClean="0"/>
              <a:t>, response latency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Generate notifications to alert staff on service health issues.</a:t>
            </a:r>
          </a:p>
          <a:p>
            <a:pPr lvl="1"/>
            <a:r>
              <a:rPr lang="en-US" dirty="0" smtClean="0"/>
              <a:t>Weed out non-actionable notifications (log but don’t email).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Example: failing infrastructure is not actionable if the service is self-healing.</a:t>
            </a:r>
          </a:p>
          <a:p>
            <a:pPr lvl="2"/>
            <a:r>
              <a:rPr lang="en-US" dirty="0" smtClean="0"/>
              <a:t>Caveat: If a service is self-healing at a greater than expected rate, that might be actionable.</a:t>
            </a:r>
          </a:p>
        </p:txBody>
      </p:sp>
    </p:spTree>
    <p:extLst>
      <p:ext uri="{BB962C8B-B14F-4D97-AF65-F5344CB8AC3E}">
        <p14:creationId xmlns:p14="http://schemas.microsoft.com/office/powerpoint/2010/main" val="515377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195" y="2188549"/>
            <a:ext cx="3302156" cy="2091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&amp; Decision-making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56829" cy="512013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Metrics drive decision-making in high performing </a:t>
            </a:r>
            <a:r>
              <a:rPr lang="en-US" dirty="0" err="1" smtClean="0"/>
              <a:t>DevOps</a:t>
            </a:r>
            <a:r>
              <a:rPr lang="en-US" dirty="0" smtClean="0"/>
              <a:t> organizations.</a:t>
            </a:r>
          </a:p>
          <a:p>
            <a:pPr lvl="1"/>
            <a:r>
              <a:rPr lang="en-US" dirty="0" smtClean="0"/>
              <a:t>People perceive the world differently based </a:t>
            </a:r>
            <a:br>
              <a:rPr lang="en-US" dirty="0" smtClean="0"/>
            </a:br>
            <a:r>
              <a:rPr lang="en-US" dirty="0" smtClean="0"/>
              <a:t>on experiences and biases.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Oftentimes our technical solutions </a:t>
            </a:r>
            <a:br>
              <a:rPr lang="en-US" dirty="0" smtClean="0"/>
            </a:br>
            <a:r>
              <a:rPr lang="en-US" dirty="0" smtClean="0"/>
              <a:t>are educated guesses.</a:t>
            </a:r>
          </a:p>
          <a:p>
            <a:pPr lvl="2"/>
            <a:r>
              <a:rPr lang="en-US" dirty="0" smtClean="0"/>
              <a:t>“I think if we add more memory the </a:t>
            </a:r>
            <a:br>
              <a:rPr lang="en-US" dirty="0" smtClean="0"/>
            </a:br>
            <a:r>
              <a:rPr lang="en-US" dirty="0" smtClean="0"/>
              <a:t>app performance will improve.”</a:t>
            </a:r>
          </a:p>
          <a:p>
            <a:pPr lvl="2"/>
            <a:endParaRPr lang="en-US" dirty="0" smtClean="0"/>
          </a:p>
          <a:p>
            <a:pPr lvl="1"/>
            <a:r>
              <a:rPr lang="en-US" dirty="0" err="1" smtClean="0"/>
              <a:t>DevOps</a:t>
            </a:r>
            <a:r>
              <a:rPr lang="en-US" dirty="0" smtClean="0"/>
              <a:t> uses metrics to support recommendations.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ny recommendation not supported by data is considered a guess and is therefore risky.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Cloud infrastructure gives us a cheap way to run experiments.</a:t>
            </a:r>
          </a:p>
        </p:txBody>
      </p:sp>
    </p:spTree>
    <p:extLst>
      <p:ext uri="{BB962C8B-B14F-4D97-AF65-F5344CB8AC3E}">
        <p14:creationId xmlns:p14="http://schemas.microsoft.com/office/powerpoint/2010/main" val="30495910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365" y="733544"/>
            <a:ext cx="2620194" cy="2235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Parting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61259" cy="49130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You cannot change a traditional IT organization into a DevOps unicorn overnight.</a:t>
            </a:r>
          </a:p>
          <a:p>
            <a:endParaRPr lang="en-US" dirty="0" smtClean="0"/>
          </a:p>
          <a:p>
            <a:r>
              <a:rPr lang="en-US" dirty="0" smtClean="0"/>
              <a:t>Culture is the hard part, tooling is easy in comparison.</a:t>
            </a:r>
          </a:p>
          <a:p>
            <a:endParaRPr lang="en-US" dirty="0" smtClean="0"/>
          </a:p>
          <a:p>
            <a:r>
              <a:rPr lang="en-US" dirty="0" smtClean="0"/>
              <a:t>Focus on optimizing the system to incrementally improve service delivery.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583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7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Infrastructure as Code </a:t>
            </a:r>
            <a:r>
              <a:rPr lang="en-US" smtClean="0"/>
              <a:t>Chapters 5 &amp; 6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000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94" y="948425"/>
            <a:ext cx="7481640" cy="533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8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Conflicting measures of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Development success is measured by the </a:t>
            </a:r>
            <a:r>
              <a:rPr lang="en-US" dirty="0" smtClean="0"/>
              <a:t>rate of change during a release cycle -- lines of code, code commits, scrum stories...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Operations success is measured by </a:t>
            </a:r>
            <a:r>
              <a:rPr lang="en-US" dirty="0" smtClean="0"/>
              <a:t>service uptime and performance.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94" b="5893"/>
          <a:stretch/>
        </p:blipFill>
        <p:spPr>
          <a:xfrm>
            <a:off x="5514974" y="4278358"/>
            <a:ext cx="3629025" cy="239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6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Change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Traditionally, in IT we </a:t>
            </a:r>
            <a:r>
              <a:rPr lang="en-US" dirty="0" smtClean="0"/>
              <a:t>managed </a:t>
            </a:r>
            <a:r>
              <a:rPr lang="en-US" dirty="0" smtClean="0"/>
              <a:t>the risk of </a:t>
            </a:r>
            <a:r>
              <a:rPr lang="en-US" dirty="0" smtClean="0"/>
              <a:t>introducing change </a:t>
            </a:r>
            <a:r>
              <a:rPr lang="en-US" dirty="0" smtClean="0"/>
              <a:t>by:</a:t>
            </a:r>
          </a:p>
          <a:p>
            <a:pPr lvl="1"/>
            <a:r>
              <a:rPr lang="en-US" dirty="0" smtClean="0"/>
              <a:t>Changing </a:t>
            </a:r>
            <a:r>
              <a:rPr lang="en-US" u="sng" dirty="0" smtClean="0"/>
              <a:t>infrequently</a:t>
            </a:r>
            <a:r>
              <a:rPr lang="en-US" dirty="0" smtClean="0"/>
              <a:t> and only when absolutely necessary.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Changing at </a:t>
            </a:r>
            <a:r>
              <a:rPr lang="en-US" u="sng" dirty="0" smtClean="0"/>
              <a:t>inconvenient times </a:t>
            </a:r>
            <a:r>
              <a:rPr lang="en-US" dirty="0" smtClean="0"/>
              <a:t>when staff and vendors are at their lowest performance levels.</a:t>
            </a:r>
          </a:p>
          <a:p>
            <a:pPr lvl="1"/>
            <a:endParaRPr lang="en-US" dirty="0" smtClean="0"/>
          </a:p>
          <a:p>
            <a:pPr lvl="1"/>
            <a:r>
              <a:rPr lang="en-US" u="sng" dirty="0" smtClean="0"/>
              <a:t>Batching changes </a:t>
            </a:r>
            <a:r>
              <a:rPr lang="en-US" dirty="0" smtClean="0"/>
              <a:t>during change windows.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303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49" y="2524125"/>
            <a:ext cx="2780543" cy="2738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Slippery Slope of </a:t>
            </a:r>
            <a:br>
              <a:rPr lang="en-US" dirty="0" smtClean="0"/>
            </a:br>
            <a:r>
              <a:rPr lang="en-US" dirty="0" smtClean="0"/>
              <a:t>IT Change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52240" cy="5018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Change is </a:t>
            </a:r>
            <a:r>
              <a:rPr lang="en-US" dirty="0" smtClean="0"/>
              <a:t>risky but constant change is the cost of doing business in IT.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Because of this risk, we </a:t>
            </a:r>
            <a:r>
              <a:rPr lang="en-US" dirty="0" smtClean="0"/>
              <a:t>try not to make changes very often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But the longer we wait to make </a:t>
            </a:r>
            <a:br>
              <a:rPr lang="en-US" dirty="0" smtClean="0"/>
            </a:br>
            <a:r>
              <a:rPr lang="en-US" dirty="0" smtClean="0"/>
              <a:t>changes, </a:t>
            </a:r>
            <a:r>
              <a:rPr lang="en-US" dirty="0" smtClean="0"/>
              <a:t>the more things we inevitably have </a:t>
            </a:r>
            <a:br>
              <a:rPr lang="en-US" dirty="0" smtClean="0"/>
            </a:br>
            <a:r>
              <a:rPr lang="en-US" dirty="0" smtClean="0"/>
              <a:t>to change.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more things we have to change, the greater the risk.</a:t>
            </a:r>
          </a:p>
          <a:p>
            <a:endParaRPr lang="en-US" dirty="0"/>
          </a:p>
          <a:p>
            <a:r>
              <a:rPr lang="en-US" dirty="0" smtClean="0"/>
              <a:t>Therefore, making changes infrequently actually increases risk.</a:t>
            </a:r>
          </a:p>
        </p:txBody>
      </p:sp>
    </p:spTree>
    <p:extLst>
      <p:ext uri="{BB962C8B-B14F-4D97-AF65-F5344CB8AC3E}">
        <p14:creationId xmlns:p14="http://schemas.microsoft.com/office/powerpoint/2010/main" val="314904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12404</TotalTime>
  <Words>2060</Words>
  <Application>Microsoft Macintosh PowerPoint</Application>
  <PresentationFormat>On-screen Show (4:3)</PresentationFormat>
  <Paragraphs>336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Calibri</vt:lpstr>
      <vt:lpstr>Segoe UI</vt:lpstr>
      <vt:lpstr>Segoe UI Semilight</vt:lpstr>
      <vt:lpstr>Arial</vt:lpstr>
      <vt:lpstr>Office Theme</vt:lpstr>
      <vt:lpstr>DevOps &amp; Cloud Infrastructure SEIS 665 Week 8: DevOps Practices</vt:lpstr>
      <vt:lpstr>Agenda</vt:lpstr>
      <vt:lpstr>DevOps</vt:lpstr>
      <vt:lpstr>Is DevOps really new?</vt:lpstr>
      <vt:lpstr>PowerPoint Presentation</vt:lpstr>
      <vt:lpstr>PowerPoint Presentation</vt:lpstr>
      <vt:lpstr>Conflicting measures of success</vt:lpstr>
      <vt:lpstr>IT Change Management</vt:lpstr>
      <vt:lpstr>The Slippery Slope of  IT Change Management</vt:lpstr>
      <vt:lpstr>3 pillars of DevOps</vt:lpstr>
      <vt:lpstr>Common DevOps Misconceptions</vt:lpstr>
      <vt:lpstr>DevOps Culture</vt:lpstr>
      <vt:lpstr>Cultural priorities</vt:lpstr>
      <vt:lpstr>Does my organization have a DevOps culture?</vt:lpstr>
      <vt:lpstr>DevOps Culture &amp; Lean</vt:lpstr>
      <vt:lpstr>Theory of Constraints</vt:lpstr>
      <vt:lpstr>Theory of Constraints</vt:lpstr>
      <vt:lpstr>Lean Queuing Theory</vt:lpstr>
      <vt:lpstr>Lean Queuing Theory</vt:lpstr>
      <vt:lpstr>PowerPoint Presentation</vt:lpstr>
      <vt:lpstr>PowerPoint Presentation</vt:lpstr>
      <vt:lpstr>DevOps Organization Focus</vt:lpstr>
      <vt:lpstr>Design For Operations</vt:lpstr>
      <vt:lpstr>Developers role</vt:lpstr>
      <vt:lpstr>Transparency</vt:lpstr>
      <vt:lpstr>Transparency</vt:lpstr>
      <vt:lpstr>Embrace Change</vt:lpstr>
      <vt:lpstr>Embrace Change</vt:lpstr>
      <vt:lpstr>Automation</vt:lpstr>
      <vt:lpstr>Automation</vt:lpstr>
      <vt:lpstr>Software Assembly Line</vt:lpstr>
      <vt:lpstr>Software Assembly Line</vt:lpstr>
      <vt:lpstr>Software Assembly Line</vt:lpstr>
      <vt:lpstr>Shift Left</vt:lpstr>
      <vt:lpstr>Shift Left</vt:lpstr>
      <vt:lpstr>Example Testing Pyramid</vt:lpstr>
      <vt:lpstr>Shift Left</vt:lpstr>
      <vt:lpstr>Continuous Integration</vt:lpstr>
      <vt:lpstr>Continuous Integration Practices</vt:lpstr>
      <vt:lpstr>Feature Toggle Pattern</vt:lpstr>
      <vt:lpstr>Code Pipeline</vt:lpstr>
      <vt:lpstr>PowerPoint Presentation</vt:lpstr>
      <vt:lpstr>Continuous Delivery</vt:lpstr>
      <vt:lpstr>Infrastructure as Code</vt:lpstr>
      <vt:lpstr>PowerPoint Presentation</vt:lpstr>
      <vt:lpstr>Change Management Pipeline</vt:lpstr>
      <vt:lpstr>Metrics</vt:lpstr>
      <vt:lpstr>Metrics</vt:lpstr>
      <vt:lpstr>ELK Stack</vt:lpstr>
      <vt:lpstr>KPIs</vt:lpstr>
      <vt:lpstr>Metrics &amp; Decision-making</vt:lpstr>
      <vt:lpstr>Parting Notes</vt:lpstr>
      <vt:lpstr>Homework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Baker, Jason D.</cp:lastModifiedBy>
  <cp:revision>207</cp:revision>
  <dcterms:created xsi:type="dcterms:W3CDTF">2016-04-01T03:52:31Z</dcterms:created>
  <dcterms:modified xsi:type="dcterms:W3CDTF">2017-10-30T01:41:50Z</dcterms:modified>
</cp:coreProperties>
</file>